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7" r:id="rId2"/>
    <p:sldId id="258" r:id="rId3"/>
    <p:sldId id="259" r:id="rId4"/>
    <p:sldId id="260" r:id="rId5"/>
    <p:sldId id="261" r:id="rId6"/>
    <p:sldId id="262" r:id="rId7"/>
    <p:sldId id="263" r:id="rId8"/>
    <p:sldId id="264" r:id="rId9"/>
    <p:sldId id="276" r:id="rId10"/>
    <p:sldId id="265" r:id="rId11"/>
    <p:sldId id="267" r:id="rId12"/>
    <p:sldId id="268" r:id="rId13"/>
    <p:sldId id="269" r:id="rId14"/>
    <p:sldId id="270" r:id="rId15"/>
    <p:sldId id="277" r:id="rId16"/>
    <p:sldId id="272" r:id="rId17"/>
    <p:sldId id="271" r:id="rId18"/>
    <p:sldId id="273" r:id="rId19"/>
    <p:sldId id="274" r:id="rId20"/>
    <p:sldId id="275" r:id="rId21"/>
    <p:sldId id="278" r:id="rId22"/>
    <p:sldId id="279" r:id="rId23"/>
    <p:sldId id="28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5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08788-4033-4C3A-BBD2-EF6D899F9F64}" type="datetimeFigureOut">
              <a:rPr lang="ru-RU" smtClean="0"/>
              <a:pPr/>
              <a:t>16.01.2021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AB40C3-A454-4553-BBAD-57B495EDAA4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AB47226-C3B1-4418-BA0C-E8E9CFF0DFD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47226-C3B1-4418-BA0C-E8E9CFF0DFD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47226-C3B1-4418-BA0C-E8E9CFF0DF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0438715-C623-49BE-906A-37980F7308A4}" type="datetimeFigureOut">
              <a:rPr lang="ru-RU" smtClean="0"/>
              <a:pPr/>
              <a:t>16.01.2021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AB47226-C3B1-4418-BA0C-E8E9CFF0DFD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438715-C623-49BE-906A-37980F7308A4}" type="datetimeFigureOut">
              <a:rPr lang="ru-RU" smtClean="0"/>
              <a:pPr/>
              <a:t>16.01.2021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B47226-C3B1-4418-BA0C-E8E9CFF0DFD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Администратор\Desktop\flat,800x800,075,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2555776" y="3140968"/>
            <a:ext cx="4029288" cy="2448272"/>
          </a:xfrm>
          <a:prstGeom prst="rect">
            <a:avLst/>
          </a:prstGeom>
          <a:ln>
            <a:noFill/>
          </a:ln>
          <a:effectLst>
            <a:softEdge rad="112500"/>
          </a:effectLst>
        </p:spPr>
      </p:pic>
      <p:sp>
        <p:nvSpPr>
          <p:cNvPr id="10" name="TextBox 9"/>
          <p:cNvSpPr txBox="1"/>
          <p:nvPr/>
        </p:nvSpPr>
        <p:spPr>
          <a:xfrm>
            <a:off x="0" y="332656"/>
            <a:ext cx="9144000" cy="1569660"/>
          </a:xfrm>
          <a:prstGeom prst="rect">
            <a:avLst/>
          </a:prstGeom>
          <a:noFill/>
        </p:spPr>
        <p:txBody>
          <a:bodyPr wrap="square" rtlCol="0">
            <a:spAutoFit/>
          </a:bodyPr>
          <a:lstStyle/>
          <a:p>
            <a:pPr algn="ctr"/>
            <a:r>
              <a:rPr lang="ru-RU" sz="4800" b="1" i="1" dirty="0" smtClean="0">
                <a:solidFill>
                  <a:srgbClr val="002060"/>
                </a:solidFill>
                <a:latin typeface="Batang" pitchFamily="18" charset="-127"/>
                <a:ea typeface="Batang" pitchFamily="18" charset="-127"/>
                <a:cs typeface="Adobe Devanagari" pitchFamily="18" charset="0"/>
              </a:rPr>
              <a:t>«ОСТРОВОК БЕЗОПАСНОСТИ»</a:t>
            </a:r>
            <a:endParaRPr lang="ru-RU" sz="4800" b="1" i="1" dirty="0">
              <a:solidFill>
                <a:srgbClr val="002060"/>
              </a:solidFill>
              <a:latin typeface="Batang" pitchFamily="18" charset="-127"/>
              <a:ea typeface="Batang" pitchFamily="18" charset="-127"/>
              <a:cs typeface="Adobe Devanagari" pitchFamily="18" charset="0"/>
            </a:endParaRPr>
          </a:p>
        </p:txBody>
      </p:sp>
      <p:sp>
        <p:nvSpPr>
          <p:cNvPr id="11" name="TextBox 10"/>
          <p:cNvSpPr txBox="1"/>
          <p:nvPr/>
        </p:nvSpPr>
        <p:spPr>
          <a:xfrm>
            <a:off x="0" y="5733256"/>
            <a:ext cx="9144000" cy="830997"/>
          </a:xfrm>
          <a:prstGeom prst="rect">
            <a:avLst/>
          </a:prstGeom>
          <a:noFill/>
        </p:spPr>
        <p:txBody>
          <a:bodyPr wrap="square" rtlCol="0">
            <a:spAutoFit/>
          </a:bodyPr>
          <a:lstStyle/>
          <a:p>
            <a:pPr algn="ctr"/>
            <a:r>
              <a:rPr lang="ru-RU" sz="2400" b="1" i="1" dirty="0" smtClean="0">
                <a:solidFill>
                  <a:srgbClr val="002060"/>
                </a:solidFill>
                <a:latin typeface="Batang" pitchFamily="18" charset="-127"/>
                <a:ea typeface="Batang" pitchFamily="18" charset="-127"/>
              </a:rPr>
              <a:t>Выполнила: учитель-логопед </a:t>
            </a:r>
          </a:p>
          <a:p>
            <a:pPr algn="ctr"/>
            <a:r>
              <a:rPr lang="ru-RU" sz="2400" b="1" i="1" dirty="0" err="1" smtClean="0">
                <a:solidFill>
                  <a:srgbClr val="002060"/>
                </a:solidFill>
                <a:latin typeface="Batang" pitchFamily="18" charset="-127"/>
                <a:ea typeface="Batang" pitchFamily="18" charset="-127"/>
              </a:rPr>
              <a:t>Урванова</a:t>
            </a:r>
            <a:r>
              <a:rPr lang="ru-RU" sz="2400" b="1" i="1" dirty="0" smtClean="0">
                <a:solidFill>
                  <a:srgbClr val="002060"/>
                </a:solidFill>
                <a:latin typeface="Batang" pitchFamily="18" charset="-127"/>
                <a:ea typeface="Batang" pitchFamily="18" charset="-127"/>
              </a:rPr>
              <a:t> Наталья Геннадьевна</a:t>
            </a:r>
            <a:endParaRPr lang="ru-RU" sz="2400" b="1" i="1" dirty="0">
              <a:solidFill>
                <a:srgbClr val="002060"/>
              </a:solidFill>
              <a:latin typeface="Batang" pitchFamily="18" charset="-127"/>
              <a:ea typeface="Batang" pitchFamily="18" charset="-127"/>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3235" cy="6858000"/>
          </a:xfrm>
          <a:prstGeom prst="rect">
            <a:avLst/>
          </a:prstGeom>
          <a:noFill/>
          <a:ln w="9525">
            <a:noFill/>
            <a:miter lim="800000"/>
            <a:headEnd/>
            <a:tailEnd/>
          </a:ln>
          <a:effectLst/>
        </p:spPr>
      </p:pic>
      <p:sp>
        <p:nvSpPr>
          <p:cNvPr id="7" name="TextBox 6"/>
          <p:cNvSpPr txBox="1"/>
          <p:nvPr/>
        </p:nvSpPr>
        <p:spPr>
          <a:xfrm rot="607720">
            <a:off x="4665707" y="1153772"/>
            <a:ext cx="4023770" cy="5554188"/>
          </a:xfrm>
          <a:prstGeom prst="rect">
            <a:avLst/>
          </a:prstGeom>
          <a:noFill/>
        </p:spPr>
        <p:txBody>
          <a:bodyPr wrap="square" rtlCol="0">
            <a:spAutoFit/>
          </a:bodyPr>
          <a:lstStyle/>
          <a:p>
            <a:pPr lvl="0"/>
            <a:r>
              <a:rPr lang="ru-RU" sz="1600" b="1" dirty="0">
                <a:solidFill>
                  <a:srgbClr val="C00000"/>
                </a:solidFill>
              </a:rPr>
              <a:t>Дорожные знаки </a:t>
            </a:r>
            <a:r>
              <a:rPr lang="ru-RU" sz="1600" b="1" dirty="0">
                <a:solidFill>
                  <a:schemeClr val="tx2">
                    <a:lumMod val="50000"/>
                  </a:schemeClr>
                </a:solidFill>
              </a:rPr>
              <a:t>(« По дороге в детский сад </a:t>
            </a:r>
            <a:r>
              <a:rPr lang="ru-RU" sz="1600" b="1" dirty="0" smtClean="0">
                <a:solidFill>
                  <a:schemeClr val="tx2">
                    <a:lumMod val="50000"/>
                  </a:schemeClr>
                </a:solidFill>
              </a:rPr>
              <a:t>»;  </a:t>
            </a:r>
            <a:r>
              <a:rPr lang="ru-RU" sz="1600" b="1" dirty="0">
                <a:solidFill>
                  <a:schemeClr val="tx2">
                    <a:lumMod val="50000"/>
                  </a:schemeClr>
                </a:solidFill>
              </a:rPr>
              <a:t>« О безопасности на дорогах »; </a:t>
            </a:r>
            <a:r>
              <a:rPr lang="ru-RU" sz="1600" b="1" dirty="0" smtClean="0">
                <a:solidFill>
                  <a:schemeClr val="tx2">
                    <a:lumMod val="50000"/>
                  </a:schemeClr>
                </a:solidFill>
              </a:rPr>
              <a:t>      « </a:t>
            </a:r>
            <a:r>
              <a:rPr lang="ru-RU" sz="1600" b="1" dirty="0">
                <a:solidFill>
                  <a:schemeClr val="tx2">
                    <a:lumMod val="50000"/>
                  </a:schemeClr>
                </a:solidFill>
              </a:rPr>
              <a:t>Наблюдение за движением машин и работой водителя »). </a:t>
            </a:r>
          </a:p>
          <a:p>
            <a:pPr lvl="0"/>
            <a:r>
              <a:rPr lang="ru-RU" sz="1600" b="1" dirty="0">
                <a:solidFill>
                  <a:schemeClr val="tx2">
                    <a:lumMod val="50000"/>
                  </a:schemeClr>
                </a:solidFill>
              </a:rPr>
              <a:t> </a:t>
            </a:r>
            <a:r>
              <a:rPr lang="ru-RU" sz="1600" b="1" dirty="0">
                <a:solidFill>
                  <a:srgbClr val="C00000"/>
                </a:solidFill>
              </a:rPr>
              <a:t>Правила дорожного движения </a:t>
            </a:r>
            <a:r>
              <a:rPr lang="ru-RU" sz="1600" b="1" dirty="0" smtClean="0">
                <a:solidFill>
                  <a:srgbClr val="C00000"/>
                </a:solidFill>
              </a:rPr>
              <a:t>            </a:t>
            </a:r>
            <a:r>
              <a:rPr lang="ru-RU" sz="1600" b="1" dirty="0" smtClean="0">
                <a:solidFill>
                  <a:schemeClr val="tx2">
                    <a:lumMod val="50000"/>
                  </a:schemeClr>
                </a:solidFill>
              </a:rPr>
              <a:t>( « </a:t>
            </a:r>
            <a:r>
              <a:rPr lang="ru-RU" sz="1600" b="1" dirty="0">
                <a:solidFill>
                  <a:schemeClr val="tx2">
                    <a:lumMod val="50000"/>
                  </a:schemeClr>
                </a:solidFill>
              </a:rPr>
              <a:t>Знакомство с правилами дорожного движения »; « О правилах кошке расскажем немножко »). </a:t>
            </a:r>
          </a:p>
          <a:p>
            <a:pPr lvl="0"/>
            <a:r>
              <a:rPr lang="ru-RU" sz="1600" b="1" dirty="0">
                <a:solidFill>
                  <a:schemeClr val="tx2">
                    <a:lumMod val="50000"/>
                  </a:schemeClr>
                </a:solidFill>
              </a:rPr>
              <a:t> </a:t>
            </a:r>
            <a:r>
              <a:rPr lang="ru-RU" sz="1600" b="1" dirty="0">
                <a:solidFill>
                  <a:srgbClr val="C00000"/>
                </a:solidFill>
              </a:rPr>
              <a:t>Поведение в транспорте и общественных местах </a:t>
            </a:r>
            <a:r>
              <a:rPr lang="ru-RU" sz="1600" b="1" dirty="0">
                <a:solidFill>
                  <a:schemeClr val="tx2">
                    <a:lumMod val="50000"/>
                  </a:schemeClr>
                </a:solidFill>
              </a:rPr>
              <a:t>(« Готовы ли мы стать пассажирами »; « </a:t>
            </a:r>
            <a:r>
              <a:rPr lang="ru-RU" sz="1600" b="1" dirty="0" smtClean="0">
                <a:solidFill>
                  <a:schemeClr val="tx2">
                    <a:lumMod val="50000"/>
                  </a:schemeClr>
                </a:solidFill>
              </a:rPr>
              <a:t>О правилах </a:t>
            </a:r>
            <a:r>
              <a:rPr lang="ru-RU" sz="1600" b="1" dirty="0">
                <a:solidFill>
                  <a:schemeClr val="tx2">
                    <a:lumMod val="50000"/>
                  </a:schemeClr>
                </a:solidFill>
              </a:rPr>
              <a:t>поведения в общественном транспорте »). </a:t>
            </a:r>
          </a:p>
          <a:p>
            <a:pPr lvl="0"/>
            <a:r>
              <a:rPr lang="ru-RU" sz="1600" b="1" dirty="0">
                <a:solidFill>
                  <a:schemeClr val="tx2">
                    <a:lumMod val="50000"/>
                  </a:schemeClr>
                </a:solidFill>
              </a:rPr>
              <a:t> </a:t>
            </a:r>
            <a:r>
              <a:rPr lang="ru-RU" sz="1600" b="1" dirty="0">
                <a:solidFill>
                  <a:srgbClr val="C00000"/>
                </a:solidFill>
              </a:rPr>
              <a:t>Правила для пешеходов </a:t>
            </a:r>
            <a:r>
              <a:rPr lang="ru-RU" sz="1600" b="1" dirty="0">
                <a:solidFill>
                  <a:schemeClr val="tx2">
                    <a:lumMod val="50000"/>
                  </a:schemeClr>
                </a:solidFill>
              </a:rPr>
              <a:t>(« Поведение детей в общественных местах»;  «Ориентирование детей в районе детского сада »; « Пешеход переходит улицу »; « Лучший пешеход »). </a:t>
            </a:r>
          </a:p>
          <a:p>
            <a:pPr lvl="0"/>
            <a:r>
              <a:rPr lang="ru-RU" sz="1600" b="1" dirty="0">
                <a:solidFill>
                  <a:schemeClr val="tx2">
                    <a:lumMod val="50000"/>
                  </a:schemeClr>
                </a:solidFill>
              </a:rPr>
              <a:t> </a:t>
            </a:r>
            <a:r>
              <a:rPr lang="ru-RU" sz="1600" b="1" dirty="0">
                <a:solidFill>
                  <a:srgbClr val="C00000"/>
                </a:solidFill>
              </a:rPr>
              <a:t>Итоговое мероприятие </a:t>
            </a:r>
            <a:r>
              <a:rPr lang="ru-RU" sz="1600" b="1" dirty="0">
                <a:solidFill>
                  <a:schemeClr val="tx2">
                    <a:lumMod val="50000"/>
                  </a:schemeClr>
                </a:solidFill>
              </a:rPr>
              <a:t>« Вечер весёлых и находчивых ».</a:t>
            </a:r>
          </a:p>
          <a:p>
            <a:endParaRPr lang="ru-RU" dirty="0"/>
          </a:p>
        </p:txBody>
      </p:sp>
    </p:spTree>
  </p:cSld>
  <p:clrMapOvr>
    <a:masterClrMapping/>
  </p:clrMapOvr>
  <p:transition spd="slow" advTm="30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1071538" y="5286388"/>
            <a:ext cx="7643866" cy="1323439"/>
          </a:xfrm>
          <a:prstGeom prst="rect">
            <a:avLst/>
          </a:prstGeom>
          <a:noFill/>
        </p:spPr>
        <p:txBody>
          <a:bodyPr wrap="square" rtlCol="0">
            <a:spAutoFit/>
          </a:bodyPr>
          <a:lstStyle/>
          <a:p>
            <a:pPr algn="ctr"/>
            <a:r>
              <a:rPr lang="ru-RU" sz="4000" b="1" dirty="0" smtClean="0">
                <a:ln>
                  <a:solidFill>
                    <a:schemeClr val="tx1">
                      <a:lumMod val="95000"/>
                      <a:lumOff val="5000"/>
                    </a:schemeClr>
                  </a:solidFill>
                </a:ln>
                <a:solidFill>
                  <a:srgbClr val="FFFF00"/>
                </a:solidFill>
                <a:latin typeface="GungsuhChe" pitchFamily="49" charset="-127"/>
                <a:ea typeface="GungsuhChe" pitchFamily="49" charset="-127"/>
              </a:rPr>
              <a:t>Огонь – друг, огонь – враг!</a:t>
            </a:r>
            <a:endParaRPr lang="ru-RU" sz="4000" b="1" dirty="0">
              <a:ln>
                <a:solidFill>
                  <a:schemeClr val="tx1">
                    <a:lumMod val="95000"/>
                    <a:lumOff val="5000"/>
                  </a:schemeClr>
                </a:solidFill>
              </a:ln>
              <a:solidFill>
                <a:srgbClr val="FFFF00"/>
              </a:solidFill>
              <a:latin typeface="GungsuhChe" pitchFamily="49" charset="-127"/>
              <a:ea typeface="GungsuhChe" pitchFamily="49" charset="-127"/>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2928926" y="571480"/>
            <a:ext cx="3714776" cy="4691000"/>
          </a:xfrm>
          <a:prstGeom prst="rect">
            <a:avLst/>
          </a:prstGeom>
          <a:noFill/>
          <a:ln w="9525">
            <a:noFill/>
            <a:miter lim="800000"/>
            <a:headEnd/>
            <a:tailEnd/>
          </a:ln>
          <a:effectLst/>
        </p:spPr>
      </p:pic>
    </p:spTree>
  </p:cSld>
  <p:clrMapOvr>
    <a:masterClrMapping/>
  </p:clrMapOvr>
  <p:transition spd="slow">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001" y="0"/>
            <a:ext cx="9138999" cy="6858000"/>
          </a:xfrm>
          <a:prstGeom prst="rect">
            <a:avLst/>
          </a:prstGeom>
          <a:noFill/>
          <a:ln w="9525">
            <a:noFill/>
            <a:miter lim="800000"/>
            <a:headEnd/>
            <a:tailEnd/>
          </a:ln>
          <a:effectLst/>
        </p:spPr>
      </p:pic>
      <p:sp>
        <p:nvSpPr>
          <p:cNvPr id="6" name="TextBox 5"/>
          <p:cNvSpPr txBox="1"/>
          <p:nvPr/>
        </p:nvSpPr>
        <p:spPr>
          <a:xfrm rot="171019">
            <a:off x="4280820" y="886429"/>
            <a:ext cx="4187589" cy="5632311"/>
          </a:xfrm>
          <a:prstGeom prst="rect">
            <a:avLst/>
          </a:prstGeom>
          <a:noFill/>
        </p:spPr>
        <p:txBody>
          <a:bodyPr wrap="square" rtlCol="0">
            <a:spAutoFit/>
          </a:bodyPr>
          <a:lstStyle/>
          <a:p>
            <a:pPr lvl="0"/>
            <a:r>
              <a:rPr lang="ru-RU" b="1" dirty="0">
                <a:solidFill>
                  <a:srgbClr val="C00000"/>
                </a:solidFill>
              </a:rPr>
              <a:t>Осторожно, огонь ! </a:t>
            </a:r>
            <a:r>
              <a:rPr lang="ru-RU" b="1" dirty="0">
                <a:solidFill>
                  <a:schemeClr val="accent3">
                    <a:lumMod val="50000"/>
                  </a:schemeClr>
                </a:solidFill>
              </a:rPr>
              <a:t>(« Осторожно, огонь !»; « Спички – причина пожара »; « Горючие вещества »; </a:t>
            </a:r>
            <a:r>
              <a:rPr lang="ru-RU" b="1" dirty="0" smtClean="0">
                <a:solidFill>
                  <a:schemeClr val="accent3">
                    <a:lumMod val="50000"/>
                  </a:schemeClr>
                </a:solidFill>
              </a:rPr>
              <a:t>      « </a:t>
            </a:r>
            <a:r>
              <a:rPr lang="ru-RU" b="1" dirty="0">
                <a:solidFill>
                  <a:schemeClr val="accent3">
                    <a:lumMod val="50000"/>
                  </a:schemeClr>
                </a:solidFill>
              </a:rPr>
              <a:t>Детские шалости с огнём и их последствия »; « Лесной пожар »; </a:t>
            </a:r>
            <a:r>
              <a:rPr lang="ru-RU" b="1" dirty="0" smtClean="0">
                <a:solidFill>
                  <a:schemeClr val="accent3">
                    <a:lumMod val="50000"/>
                  </a:schemeClr>
                </a:solidFill>
              </a:rPr>
              <a:t>   « </a:t>
            </a:r>
            <a:r>
              <a:rPr lang="ru-RU" b="1" dirty="0">
                <a:solidFill>
                  <a:schemeClr val="accent3">
                    <a:lumMod val="50000"/>
                  </a:schemeClr>
                </a:solidFill>
              </a:rPr>
              <a:t>Чем опасен дым ?»). </a:t>
            </a:r>
          </a:p>
          <a:p>
            <a:pPr lvl="0"/>
            <a:r>
              <a:rPr lang="ru-RU" b="1" dirty="0">
                <a:solidFill>
                  <a:srgbClr val="C00000"/>
                </a:solidFill>
              </a:rPr>
              <a:t> Укротители огня </a:t>
            </a:r>
            <a:r>
              <a:rPr lang="ru-RU" b="1" dirty="0">
                <a:solidFill>
                  <a:schemeClr val="accent3">
                    <a:lumMod val="50000"/>
                  </a:schemeClr>
                </a:solidFill>
              </a:rPr>
              <a:t>(« Огонь и </a:t>
            </a:r>
            <a:r>
              <a:rPr lang="ru-RU" b="1" dirty="0" smtClean="0">
                <a:solidFill>
                  <a:schemeClr val="accent3">
                    <a:lumMod val="50000"/>
                  </a:schemeClr>
                </a:solidFill>
              </a:rPr>
              <a:t>             « </a:t>
            </a:r>
            <a:r>
              <a:rPr lang="ru-RU" b="1" dirty="0">
                <a:solidFill>
                  <a:schemeClr val="accent3">
                    <a:lumMod val="50000"/>
                  </a:schemeClr>
                </a:solidFill>
              </a:rPr>
              <a:t>Укротитель огня »; « Тили - бом, тили - бом, загорелся  </a:t>
            </a:r>
            <a:r>
              <a:rPr lang="ru-RU" b="1" dirty="0" err="1">
                <a:solidFill>
                  <a:schemeClr val="accent3">
                    <a:lumMod val="50000"/>
                  </a:schemeClr>
                </a:solidFill>
              </a:rPr>
              <a:t>кошкин</a:t>
            </a:r>
            <a:r>
              <a:rPr lang="ru-RU" b="1" dirty="0">
                <a:solidFill>
                  <a:schemeClr val="accent3">
                    <a:lumMod val="50000"/>
                  </a:schemeClr>
                </a:solidFill>
              </a:rPr>
              <a:t> </a:t>
            </a:r>
            <a:r>
              <a:rPr lang="ru-RU" b="1" dirty="0" smtClean="0">
                <a:solidFill>
                  <a:schemeClr val="accent3">
                    <a:lumMod val="50000"/>
                  </a:schemeClr>
                </a:solidFill>
              </a:rPr>
              <a:t>дом»; </a:t>
            </a:r>
            <a:r>
              <a:rPr lang="ru-RU" b="1" dirty="0">
                <a:solidFill>
                  <a:schemeClr val="accent3">
                    <a:lumMod val="50000"/>
                  </a:schemeClr>
                </a:solidFill>
              </a:rPr>
              <a:t>« Пожарный герой – он с огнём вступает в бой »). </a:t>
            </a:r>
          </a:p>
          <a:p>
            <a:pPr lvl="0"/>
            <a:r>
              <a:rPr lang="ru-RU" b="1" dirty="0">
                <a:solidFill>
                  <a:srgbClr val="C00000"/>
                </a:solidFill>
              </a:rPr>
              <a:t> Правила пожарной безопасности </a:t>
            </a:r>
            <a:r>
              <a:rPr lang="ru-RU" b="1" dirty="0">
                <a:solidFill>
                  <a:schemeClr val="accent4">
                    <a:lumMod val="50000"/>
                  </a:schemeClr>
                </a:solidFill>
              </a:rPr>
              <a:t>(« О правилах важных – </a:t>
            </a:r>
            <a:r>
              <a:rPr lang="ru-RU" b="1" dirty="0" err="1">
                <a:solidFill>
                  <a:schemeClr val="accent4">
                    <a:lumMod val="50000"/>
                  </a:schemeClr>
                </a:solidFill>
              </a:rPr>
              <a:t>пожаробезопасных</a:t>
            </a:r>
            <a:r>
              <a:rPr lang="ru-RU" b="1" dirty="0">
                <a:solidFill>
                  <a:schemeClr val="accent4">
                    <a:lumMod val="50000"/>
                  </a:schemeClr>
                </a:solidFill>
              </a:rPr>
              <a:t> »; « Знает каждый гражданин этот номер – 01»). </a:t>
            </a:r>
          </a:p>
          <a:p>
            <a:pPr lvl="0"/>
            <a:r>
              <a:rPr lang="ru-RU" b="1" dirty="0">
                <a:solidFill>
                  <a:srgbClr val="C00000"/>
                </a:solidFill>
              </a:rPr>
              <a:t> Итоговое мероприятие </a:t>
            </a:r>
            <a:r>
              <a:rPr lang="ru-RU" b="1" dirty="0" smtClean="0">
                <a:solidFill>
                  <a:srgbClr val="C00000"/>
                </a:solidFill>
              </a:rPr>
              <a:t>                       </a:t>
            </a:r>
            <a:r>
              <a:rPr lang="ru-RU" b="1" dirty="0" smtClean="0">
                <a:solidFill>
                  <a:schemeClr val="accent4">
                    <a:lumMod val="50000"/>
                  </a:schemeClr>
                </a:solidFill>
              </a:rPr>
              <a:t>« </a:t>
            </a:r>
            <a:r>
              <a:rPr lang="ru-RU" b="1" dirty="0">
                <a:solidFill>
                  <a:schemeClr val="accent4">
                    <a:lumMod val="50000"/>
                  </a:schemeClr>
                </a:solidFill>
              </a:rPr>
              <a:t>Основные правила пожарной безопасности»</a:t>
            </a:r>
          </a:p>
          <a:p>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1214414" y="428604"/>
            <a:ext cx="5286412" cy="3714776"/>
          </a:xfrm>
          <a:prstGeom prst="rect">
            <a:avLst/>
          </a:prstGeom>
          <a:noFill/>
          <a:ln w="9525">
            <a:noFill/>
            <a:miter lim="800000"/>
            <a:headEnd/>
            <a:tailEnd/>
          </a:ln>
          <a:effectLst/>
        </p:spPr>
      </p:pic>
      <p:sp>
        <p:nvSpPr>
          <p:cNvPr id="6" name="TextBox 5"/>
          <p:cNvSpPr txBox="1"/>
          <p:nvPr/>
        </p:nvSpPr>
        <p:spPr>
          <a:xfrm>
            <a:off x="7000892" y="1500174"/>
            <a:ext cx="498278" cy="3071834"/>
          </a:xfrm>
          <a:prstGeom prst="rect">
            <a:avLst/>
          </a:prstGeom>
          <a:noFill/>
        </p:spPr>
        <p:txBody>
          <a:bodyPr vert="wordArtVert" wrap="square" rtlCol="0">
            <a:spAutoFit/>
          </a:bodyPr>
          <a:lstStyle/>
          <a:p>
            <a:r>
              <a:rPr lang="ru-RU" sz="2000" b="1" i="1" dirty="0" smtClean="0">
                <a:ln>
                  <a:solidFill>
                    <a:schemeClr val="bg2">
                      <a:lumMod val="10000"/>
                    </a:schemeClr>
                  </a:solidFill>
                </a:ln>
                <a:solidFill>
                  <a:srgbClr val="00B050"/>
                </a:solidFill>
                <a:latin typeface="GungsuhChe" pitchFamily="49" charset="-127"/>
                <a:ea typeface="GungsuhChe" pitchFamily="49" charset="-127"/>
              </a:rPr>
              <a:t>ЗДОРОВЫЙ</a:t>
            </a:r>
            <a:endParaRPr lang="ru-RU" sz="2000" b="1" i="1" dirty="0">
              <a:ln>
                <a:solidFill>
                  <a:schemeClr val="bg2">
                    <a:lumMod val="10000"/>
                  </a:schemeClr>
                </a:solidFill>
              </a:ln>
              <a:solidFill>
                <a:srgbClr val="00B050"/>
              </a:solidFill>
              <a:latin typeface="GungsuhChe" pitchFamily="49" charset="-127"/>
              <a:ea typeface="GungsuhChe" pitchFamily="49" charset="-127"/>
            </a:endParaRPr>
          </a:p>
        </p:txBody>
      </p:sp>
      <p:sp>
        <p:nvSpPr>
          <p:cNvPr id="7" name="TextBox 6"/>
          <p:cNvSpPr txBox="1"/>
          <p:nvPr/>
        </p:nvSpPr>
        <p:spPr>
          <a:xfrm>
            <a:off x="2428860" y="4286256"/>
            <a:ext cx="3000396" cy="400110"/>
          </a:xfrm>
          <a:prstGeom prst="rect">
            <a:avLst/>
          </a:prstGeom>
          <a:noFill/>
        </p:spPr>
        <p:txBody>
          <a:bodyPr wrap="square" rtlCol="0">
            <a:spAutoFit/>
          </a:bodyPr>
          <a:lstStyle/>
          <a:p>
            <a:r>
              <a:rPr lang="ru-RU" sz="2000" b="1" i="1" dirty="0" smtClean="0">
                <a:ln>
                  <a:solidFill>
                    <a:schemeClr val="tx1">
                      <a:lumMod val="95000"/>
                      <a:lumOff val="5000"/>
                    </a:schemeClr>
                  </a:solidFill>
                </a:ln>
                <a:solidFill>
                  <a:srgbClr val="00B050"/>
                </a:solidFill>
                <a:latin typeface="GungsuhChe" pitchFamily="49" charset="-127"/>
                <a:ea typeface="GungsuhChe" pitchFamily="49" charset="-127"/>
              </a:rPr>
              <a:t>РЕБЁНОК</a:t>
            </a:r>
            <a:endParaRPr lang="ru-RU" sz="2000" b="1" i="1" dirty="0">
              <a:ln>
                <a:solidFill>
                  <a:schemeClr val="tx1">
                    <a:lumMod val="95000"/>
                    <a:lumOff val="5000"/>
                  </a:schemeClr>
                </a:solidFill>
              </a:ln>
              <a:solidFill>
                <a:srgbClr val="00B050"/>
              </a:solidFill>
              <a:latin typeface="GungsuhChe" pitchFamily="49" charset="-127"/>
              <a:ea typeface="GungsuhChe" pitchFamily="49" charset="-127"/>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wipe(down)">
                                      <p:cBhvr>
                                        <p:cTn id="13"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
        <p:nvSpPr>
          <p:cNvPr id="5" name="Прямоугольник 4"/>
          <p:cNvSpPr/>
          <p:nvPr/>
        </p:nvSpPr>
        <p:spPr>
          <a:xfrm>
            <a:off x="1071538" y="1357298"/>
            <a:ext cx="5572148" cy="3785652"/>
          </a:xfrm>
          <a:prstGeom prst="rect">
            <a:avLst/>
          </a:prstGeom>
        </p:spPr>
        <p:txBody>
          <a:bodyPr wrap="square">
            <a:spAutoFit/>
          </a:bodyPr>
          <a:lstStyle/>
          <a:p>
            <a:pPr lvl="0"/>
            <a:r>
              <a:rPr lang="ru-RU" sz="1500" b="1" i="1" dirty="0" smtClean="0">
                <a:solidFill>
                  <a:srgbClr val="FF0000"/>
                </a:solidFill>
              </a:rPr>
              <a:t>Изучаем свой организм </a:t>
            </a:r>
            <a:r>
              <a:rPr lang="ru-RU" sz="1500" b="1" dirty="0" smtClean="0">
                <a:solidFill>
                  <a:schemeClr val="accent3">
                    <a:lumMod val="50000"/>
                  </a:schemeClr>
                </a:solidFill>
              </a:rPr>
              <a:t>(« Изучаем свой организм»;          « Чтобы глаза видели »; « Чтобы уши слышали»;  « Пусть будут здоровы ваши ножки »; « Держи осанку »; « Чтобы здоровой была кожа, следить за её чистотой надо тоже »; « Зубы и уход за ними »;  « Органы пищеварения»). </a:t>
            </a:r>
          </a:p>
          <a:p>
            <a:pPr lvl="0"/>
            <a:r>
              <a:rPr lang="ru-RU" sz="1500" b="1" dirty="0" smtClean="0">
                <a:solidFill>
                  <a:schemeClr val="tx2">
                    <a:lumMod val="50000"/>
                  </a:schemeClr>
                </a:solidFill>
              </a:rPr>
              <a:t> </a:t>
            </a:r>
            <a:r>
              <a:rPr lang="ru-RU" sz="1500" b="1" i="1" dirty="0" smtClean="0">
                <a:solidFill>
                  <a:srgbClr val="FF0000"/>
                </a:solidFill>
              </a:rPr>
              <a:t>Откуда берутся болезни</a:t>
            </a:r>
            <a:r>
              <a:rPr lang="ru-RU" sz="1500" b="1" i="1" dirty="0" smtClean="0">
                <a:solidFill>
                  <a:schemeClr val="accent4">
                    <a:lumMod val="50000"/>
                  </a:schemeClr>
                </a:solidFill>
              </a:rPr>
              <a:t> </a:t>
            </a:r>
            <a:r>
              <a:rPr lang="ru-RU" sz="1500" b="1" dirty="0" smtClean="0">
                <a:solidFill>
                  <a:schemeClr val="accent4">
                    <a:lumMod val="50000"/>
                  </a:schemeClr>
                </a:solidFill>
              </a:rPr>
              <a:t>(« Откуда берутся болезни »;       « Запомните, детки, таблетки – не конфетки »;                     « Витамины в жизни человека »; « Полезные и вредные привычки »). </a:t>
            </a:r>
          </a:p>
          <a:p>
            <a:pPr lvl="0"/>
            <a:r>
              <a:rPr lang="ru-RU" sz="1500" b="1" dirty="0" smtClean="0">
                <a:solidFill>
                  <a:schemeClr val="tx2">
                    <a:lumMod val="50000"/>
                  </a:schemeClr>
                </a:solidFill>
              </a:rPr>
              <a:t> </a:t>
            </a:r>
            <a:r>
              <a:rPr lang="ru-RU" sz="1500" b="1" i="1" dirty="0" smtClean="0">
                <a:solidFill>
                  <a:srgbClr val="FF0000"/>
                </a:solidFill>
              </a:rPr>
              <a:t>Как беречь здоровье ребёнка</a:t>
            </a:r>
            <a:r>
              <a:rPr lang="ru-RU" sz="1500" b="1" i="1" dirty="0" smtClean="0">
                <a:solidFill>
                  <a:schemeClr val="accent3">
                    <a:lumMod val="50000"/>
                  </a:schemeClr>
                </a:solidFill>
              </a:rPr>
              <a:t> </a:t>
            </a:r>
            <a:r>
              <a:rPr lang="ru-RU" sz="1500" b="1" dirty="0" smtClean="0">
                <a:solidFill>
                  <a:schemeClr val="accent3">
                    <a:lumMod val="50000"/>
                  </a:schemeClr>
                </a:solidFill>
              </a:rPr>
              <a:t>(« Нас излечит, исцелит добрый доктор Айболит »; « Как беречь здоровье ребёнка »; « Для чего нужна зарядка»;    « Чтобы здоровой была кожа, следить за её чистотой надо тоже »; « Кто с закалкой дружит, никогда не тужит »;  « Чистота – залог здоровья»). </a:t>
            </a:r>
          </a:p>
          <a:p>
            <a:pPr lvl="0"/>
            <a:r>
              <a:rPr lang="ru-RU" sz="1500" b="1" dirty="0" smtClean="0">
                <a:solidFill>
                  <a:schemeClr val="tx2">
                    <a:lumMod val="50000"/>
                  </a:schemeClr>
                </a:solidFill>
              </a:rPr>
              <a:t> </a:t>
            </a:r>
            <a:r>
              <a:rPr lang="ru-RU" sz="1500" b="1" i="1" dirty="0" smtClean="0">
                <a:solidFill>
                  <a:srgbClr val="FF0000"/>
                </a:solidFill>
              </a:rPr>
              <a:t>Итоговое мероприятие </a:t>
            </a:r>
            <a:r>
              <a:rPr lang="ru-RU" sz="1500" b="1" dirty="0" smtClean="0">
                <a:solidFill>
                  <a:schemeClr val="accent4">
                    <a:lumMod val="50000"/>
                  </a:schemeClr>
                </a:solidFill>
              </a:rPr>
              <a:t>« Наши верные друзья ».</a:t>
            </a:r>
            <a:endParaRPr lang="ru-RU" sz="1500" b="1" dirty="0">
              <a:solidFill>
                <a:schemeClr val="accent4">
                  <a:lumMod val="50000"/>
                </a:schemeClr>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209" y="0"/>
            <a:ext cx="9146209" cy="6858000"/>
          </a:xfrm>
          <a:prstGeom prst="rect">
            <a:avLst/>
          </a:prstGeom>
          <a:noFill/>
          <a:ln w="9525">
            <a:noFill/>
            <a:miter lim="800000"/>
            <a:headEnd/>
            <a:tailEnd/>
          </a:ln>
          <a:effectLst/>
        </p:spPr>
      </p:pic>
      <p:sp>
        <p:nvSpPr>
          <p:cNvPr id="6" name="TextBox 5"/>
          <p:cNvSpPr txBox="1"/>
          <p:nvPr/>
        </p:nvSpPr>
        <p:spPr>
          <a:xfrm rot="974591">
            <a:off x="1172062" y="273818"/>
            <a:ext cx="3071834" cy="646331"/>
          </a:xfrm>
          <a:prstGeom prst="rect">
            <a:avLst/>
          </a:prstGeom>
          <a:noFill/>
        </p:spPr>
        <p:txBody>
          <a:bodyPr wrap="square" rtlCol="0">
            <a:spAutoFit/>
            <a:scene3d>
              <a:camera prst="orthographicFront">
                <a:rot lat="1200000" lon="1800000" rev="2400000"/>
              </a:camera>
              <a:lightRig rig="threePt" dir="t"/>
            </a:scene3d>
          </a:bodyPr>
          <a:lstStyle/>
          <a:p>
            <a:r>
              <a:rPr lang="ru-RU" sz="3600" b="1" dirty="0">
                <a:ln>
                  <a:solidFill>
                    <a:srgbClr val="FFFF00"/>
                  </a:solidFill>
                </a:ln>
                <a:solidFill>
                  <a:srgbClr val="C00000"/>
                </a:solidFill>
                <a:latin typeface="Impact" pitchFamily="34" charset="0"/>
              </a:rPr>
              <a:t>Один дома</a:t>
            </a:r>
            <a:endParaRPr lang="ru-RU" sz="3600" dirty="0">
              <a:ln>
                <a:solidFill>
                  <a:srgbClr val="FFFF00"/>
                </a:solidFill>
              </a:ln>
              <a:solidFill>
                <a:srgbClr val="C00000"/>
              </a:solidFill>
              <a:latin typeface="Impact" pitchFamily="34" charset="0"/>
            </a:endParaRPr>
          </a:p>
        </p:txBody>
      </p:sp>
      <p:sp>
        <p:nvSpPr>
          <p:cNvPr id="8" name="TextBox 7"/>
          <p:cNvSpPr txBox="1"/>
          <p:nvPr/>
        </p:nvSpPr>
        <p:spPr>
          <a:xfrm>
            <a:off x="3929058" y="714356"/>
            <a:ext cx="3429024" cy="3600986"/>
          </a:xfrm>
          <a:prstGeom prst="rect">
            <a:avLst/>
          </a:prstGeom>
          <a:noFill/>
        </p:spPr>
        <p:txBody>
          <a:bodyPr wrap="square" rtlCol="0">
            <a:spAutoFit/>
          </a:bodyPr>
          <a:lstStyle/>
          <a:p>
            <a:pPr lvl="0"/>
            <a:r>
              <a:rPr lang="ru-RU" sz="1400" b="1" i="1" dirty="0">
                <a:solidFill>
                  <a:srgbClr val="FF0000"/>
                </a:solidFill>
              </a:rPr>
              <a:t>Опасные предметы </a:t>
            </a:r>
            <a:r>
              <a:rPr lang="ru-RU" sz="1400" b="1" dirty="0">
                <a:solidFill>
                  <a:schemeClr val="accent3">
                    <a:lumMod val="50000"/>
                  </a:schemeClr>
                </a:solidFill>
              </a:rPr>
              <a:t>(« Каждому опасному предмету своё место </a:t>
            </a:r>
            <a:r>
              <a:rPr lang="ru-RU" sz="1400" b="1" dirty="0" smtClean="0">
                <a:solidFill>
                  <a:schemeClr val="accent3">
                    <a:lumMod val="50000"/>
                  </a:schemeClr>
                </a:solidFill>
              </a:rPr>
              <a:t>»;         </a:t>
            </a:r>
            <a:r>
              <a:rPr lang="ru-RU" sz="1400" b="1" dirty="0">
                <a:solidFill>
                  <a:schemeClr val="accent3">
                    <a:lumMod val="50000"/>
                  </a:schemeClr>
                </a:solidFill>
              </a:rPr>
              <a:t>« Предметы быта »; « О правилах пользования электроприборами »; </a:t>
            </a:r>
            <a:r>
              <a:rPr lang="ru-RU" sz="1400" b="1" dirty="0" smtClean="0">
                <a:solidFill>
                  <a:schemeClr val="accent3">
                    <a:lumMod val="50000"/>
                  </a:schemeClr>
                </a:solidFill>
              </a:rPr>
              <a:t>  « </a:t>
            </a:r>
            <a:r>
              <a:rPr lang="ru-RU" sz="1400" b="1" dirty="0">
                <a:solidFill>
                  <a:schemeClr val="accent3">
                    <a:lumMod val="50000"/>
                  </a:schemeClr>
                </a:solidFill>
              </a:rPr>
              <a:t>Сделай компьютер своим </a:t>
            </a:r>
            <a:r>
              <a:rPr lang="ru-RU" sz="1400" b="1" dirty="0" smtClean="0">
                <a:solidFill>
                  <a:schemeClr val="accent3">
                    <a:lumMod val="50000"/>
                  </a:schemeClr>
                </a:solidFill>
              </a:rPr>
              <a:t>другом»). </a:t>
            </a:r>
            <a:endParaRPr lang="ru-RU" sz="1400" b="1" dirty="0">
              <a:solidFill>
                <a:schemeClr val="accent3">
                  <a:lumMod val="50000"/>
                </a:schemeClr>
              </a:solidFill>
            </a:endParaRPr>
          </a:p>
          <a:p>
            <a:pPr lvl="0"/>
            <a:r>
              <a:rPr lang="ru-RU" sz="1400" b="1" dirty="0">
                <a:solidFill>
                  <a:schemeClr val="accent3">
                    <a:lumMod val="50000"/>
                  </a:schemeClr>
                </a:solidFill>
              </a:rPr>
              <a:t>Осторожно, незнакомец !(« Когда мамы нет дома »; « Сказка про Колобка »; « Встреча с </a:t>
            </a:r>
            <a:r>
              <a:rPr lang="ru-RU" sz="1400" b="1" dirty="0" smtClean="0">
                <a:solidFill>
                  <a:schemeClr val="accent3">
                    <a:lumMod val="50000"/>
                  </a:schemeClr>
                </a:solidFill>
              </a:rPr>
              <a:t>незнакомцем»). </a:t>
            </a:r>
            <a:endParaRPr lang="ru-RU" sz="1400" b="1" dirty="0">
              <a:solidFill>
                <a:schemeClr val="accent3">
                  <a:lumMod val="50000"/>
                </a:schemeClr>
              </a:solidFill>
            </a:endParaRPr>
          </a:p>
          <a:p>
            <a:pPr lvl="0"/>
            <a:r>
              <a:rPr lang="ru-RU" sz="1400" b="1" i="1" dirty="0">
                <a:solidFill>
                  <a:srgbClr val="FF0000"/>
                </a:solidFill>
              </a:rPr>
              <a:t>Воспитываем бережливость </a:t>
            </a:r>
            <a:r>
              <a:rPr lang="ru-RU" sz="1400" b="1" i="1" dirty="0" smtClean="0">
                <a:solidFill>
                  <a:srgbClr val="FF0000"/>
                </a:solidFill>
              </a:rPr>
              <a:t>                </a:t>
            </a:r>
            <a:r>
              <a:rPr lang="ru-RU" sz="1400" b="1" dirty="0" smtClean="0">
                <a:solidFill>
                  <a:schemeClr val="accent2">
                    <a:lumMod val="50000"/>
                  </a:schemeClr>
                </a:solidFill>
              </a:rPr>
              <a:t>(« </a:t>
            </a:r>
            <a:r>
              <a:rPr lang="ru-RU" sz="1400" b="1" dirty="0">
                <a:solidFill>
                  <a:schemeClr val="accent2">
                    <a:lumMod val="50000"/>
                  </a:schemeClr>
                </a:solidFill>
              </a:rPr>
              <a:t>Воспитываем бережливых »; </a:t>
            </a:r>
            <a:r>
              <a:rPr lang="ru-RU" sz="1400" b="1" dirty="0" smtClean="0">
                <a:solidFill>
                  <a:schemeClr val="accent2">
                    <a:lumMod val="50000"/>
                  </a:schemeClr>
                </a:solidFill>
              </a:rPr>
              <a:t>          « </a:t>
            </a:r>
            <a:r>
              <a:rPr lang="ru-RU" sz="1400" b="1" dirty="0">
                <a:solidFill>
                  <a:schemeClr val="accent2">
                    <a:lumMod val="50000"/>
                  </a:schemeClr>
                </a:solidFill>
              </a:rPr>
              <a:t>Поплотнее кран закрой – осторожен будь с водой »). </a:t>
            </a:r>
          </a:p>
          <a:p>
            <a:pPr lvl="0"/>
            <a:r>
              <a:rPr lang="ru-RU" sz="1400" b="1" i="1" dirty="0">
                <a:solidFill>
                  <a:srgbClr val="FF0000"/>
                </a:solidFill>
              </a:rPr>
              <a:t>Итоговое мероприятие</a:t>
            </a:r>
            <a:r>
              <a:rPr lang="ru-RU" sz="1400" b="1" i="1" dirty="0">
                <a:solidFill>
                  <a:schemeClr val="accent4">
                    <a:lumMod val="50000"/>
                  </a:schemeClr>
                </a:solidFill>
              </a:rPr>
              <a:t> </a:t>
            </a:r>
            <a:r>
              <a:rPr lang="ru-RU" sz="1400" b="1" dirty="0">
                <a:solidFill>
                  <a:schemeClr val="accent4">
                    <a:lumMod val="50000"/>
                  </a:schemeClr>
                </a:solidFill>
              </a:rPr>
              <a:t>« Ваши права, дети !».</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 fill="hold"/>
                                        <p:tgtEl>
                                          <p:spTgt spid="27650"/>
                                        </p:tgtEl>
                                        <p:attrNameLst>
                                          <p:attrName>ppt_x</p:attrName>
                                        </p:attrNameLst>
                                      </p:cBhvr>
                                      <p:tavLst>
                                        <p:tav tm="0">
                                          <p:val>
                                            <p:strVal val="#ppt_x"/>
                                          </p:val>
                                        </p:tav>
                                        <p:tav tm="100000">
                                          <p:val>
                                            <p:strVal val="#ppt_x"/>
                                          </p:val>
                                        </p:tav>
                                      </p:tavLst>
                                    </p:anim>
                                    <p:anim calcmode="lin" valueType="num">
                                      <p:cBhvr additive="base">
                                        <p:cTn id="14"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0"/>
            <a:ext cx="9144000" cy="6897307"/>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642910" y="1714488"/>
            <a:ext cx="3619524" cy="2714644"/>
          </a:xfrm>
          <a:prstGeom prst="rect">
            <a:avLst/>
          </a:prstGeom>
          <a:noFill/>
          <a:ln w="9525">
            <a:noFill/>
            <a:miter lim="800000"/>
            <a:headEnd/>
            <a:tailEnd/>
          </a:ln>
          <a:effectLst/>
        </p:spPr>
      </p:pic>
      <p:sp>
        <p:nvSpPr>
          <p:cNvPr id="6" name="TextBox 5"/>
          <p:cNvSpPr txBox="1"/>
          <p:nvPr/>
        </p:nvSpPr>
        <p:spPr>
          <a:xfrm>
            <a:off x="1428728" y="857232"/>
            <a:ext cx="1928826" cy="584775"/>
          </a:xfrm>
          <a:prstGeom prst="rect">
            <a:avLst/>
          </a:prstGeom>
          <a:noFill/>
        </p:spPr>
        <p:txBody>
          <a:bodyPr wrap="square" rtlCol="0">
            <a:spAutoFit/>
            <a:scene3d>
              <a:camera prst="orthographicFront">
                <a:rot lat="1200000" lon="1800000" rev="1800000"/>
              </a:camera>
              <a:lightRig rig="threePt" dir="t"/>
            </a:scene3d>
          </a:bodyPr>
          <a:lstStyle/>
          <a:p>
            <a:pPr algn="ctr"/>
            <a:r>
              <a:rPr lang="ru-RU" sz="3200" b="1" i="1" dirty="0" smtClean="0">
                <a:solidFill>
                  <a:schemeClr val="accent3">
                    <a:lumMod val="50000"/>
                  </a:schemeClr>
                </a:solidFill>
              </a:rPr>
              <a:t>В мире</a:t>
            </a:r>
            <a:endParaRPr lang="ru-RU" sz="3200" b="1" i="1" dirty="0">
              <a:solidFill>
                <a:schemeClr val="accent3">
                  <a:lumMod val="50000"/>
                </a:schemeClr>
              </a:solidFill>
            </a:endParaRPr>
          </a:p>
        </p:txBody>
      </p:sp>
      <p:sp>
        <p:nvSpPr>
          <p:cNvPr id="7" name="TextBox 6"/>
          <p:cNvSpPr txBox="1"/>
          <p:nvPr/>
        </p:nvSpPr>
        <p:spPr>
          <a:xfrm rot="762440">
            <a:off x="1214414" y="4572008"/>
            <a:ext cx="2357454" cy="646331"/>
          </a:xfrm>
          <a:prstGeom prst="rect">
            <a:avLst/>
          </a:prstGeom>
          <a:noFill/>
        </p:spPr>
        <p:txBody>
          <a:bodyPr wrap="square" rtlCol="0">
            <a:spAutoFit/>
            <a:scene3d>
              <a:camera prst="isometricRightUp">
                <a:rot lat="0" lon="21000000" rev="1800000"/>
              </a:camera>
              <a:lightRig rig="threePt" dir="t"/>
            </a:scene3d>
          </a:bodyPr>
          <a:lstStyle/>
          <a:p>
            <a:r>
              <a:rPr lang="ru-RU" sz="3600" b="1" i="1" dirty="0" smtClean="0">
                <a:solidFill>
                  <a:schemeClr val="accent4">
                    <a:lumMod val="50000"/>
                  </a:schemeClr>
                </a:solidFill>
              </a:rPr>
              <a:t>природы</a:t>
            </a:r>
            <a:endParaRPr lang="ru-RU" sz="3600" b="1" i="1" dirty="0">
              <a:solidFill>
                <a:schemeClr val="accent4">
                  <a:lumMod val="50000"/>
                </a:schemeClr>
              </a:solidFill>
            </a:endParaRPr>
          </a:p>
        </p:txBody>
      </p:sp>
      <p:sp>
        <p:nvSpPr>
          <p:cNvPr id="8" name="TextBox 7"/>
          <p:cNvSpPr txBox="1"/>
          <p:nvPr/>
        </p:nvSpPr>
        <p:spPr>
          <a:xfrm>
            <a:off x="5429256" y="928670"/>
            <a:ext cx="2928958" cy="4031873"/>
          </a:xfrm>
          <a:prstGeom prst="rect">
            <a:avLst/>
          </a:prstGeom>
          <a:noFill/>
        </p:spPr>
        <p:txBody>
          <a:bodyPr wrap="square" rtlCol="0">
            <a:spAutoFit/>
          </a:bodyPr>
          <a:lstStyle/>
          <a:p>
            <a:pPr lvl="0"/>
            <a:r>
              <a:rPr lang="ru-RU" sz="1400" b="1" i="1" dirty="0">
                <a:solidFill>
                  <a:srgbClr val="FF0000"/>
                </a:solidFill>
              </a:rPr>
              <a:t>Дети и времена года </a:t>
            </a:r>
            <a:r>
              <a:rPr lang="ru-RU" sz="1400" b="1" i="1" dirty="0" smtClean="0">
                <a:solidFill>
                  <a:srgbClr val="FF0000"/>
                </a:solidFill>
              </a:rPr>
              <a:t>                    </a:t>
            </a:r>
            <a:r>
              <a:rPr lang="ru-RU" sz="1400" b="1" dirty="0" smtClean="0">
                <a:solidFill>
                  <a:srgbClr val="00B050"/>
                </a:solidFill>
              </a:rPr>
              <a:t>(« </a:t>
            </a:r>
            <a:r>
              <a:rPr lang="ru-RU" sz="1400" b="1" dirty="0">
                <a:solidFill>
                  <a:srgbClr val="00B050"/>
                </a:solidFill>
              </a:rPr>
              <a:t>Пришла весна – ребятам не до сна »; « Гроза »).</a:t>
            </a:r>
          </a:p>
          <a:p>
            <a:pPr lvl="0"/>
            <a:r>
              <a:rPr lang="ru-RU" sz="1400" b="1" dirty="0">
                <a:solidFill>
                  <a:srgbClr val="00B050"/>
                </a:solidFill>
              </a:rPr>
              <a:t>Дети и животные(« Кошки и собаки – наши друзья»; </a:t>
            </a:r>
            <a:r>
              <a:rPr lang="ru-RU" sz="1400" b="1" dirty="0" smtClean="0">
                <a:solidFill>
                  <a:srgbClr val="00B050"/>
                </a:solidFill>
              </a:rPr>
              <a:t>                « </a:t>
            </a:r>
            <a:r>
              <a:rPr lang="ru-RU" sz="1400" b="1" dirty="0">
                <a:solidFill>
                  <a:srgbClr val="00B050"/>
                </a:solidFill>
              </a:rPr>
              <a:t>Насекомые »). </a:t>
            </a:r>
          </a:p>
          <a:p>
            <a:pPr lvl="0"/>
            <a:r>
              <a:rPr lang="ru-RU" sz="1400" b="1" dirty="0">
                <a:solidFill>
                  <a:schemeClr val="tx2">
                    <a:lumMod val="50000"/>
                  </a:schemeClr>
                </a:solidFill>
              </a:rPr>
              <a:t> </a:t>
            </a:r>
            <a:r>
              <a:rPr lang="ru-RU" sz="1400" b="1" i="1" dirty="0">
                <a:solidFill>
                  <a:srgbClr val="FF0000"/>
                </a:solidFill>
              </a:rPr>
              <a:t>Дети и растения </a:t>
            </a:r>
            <a:r>
              <a:rPr lang="ru-RU" sz="1400" b="1" i="1" dirty="0" smtClean="0">
                <a:solidFill>
                  <a:srgbClr val="FF0000"/>
                </a:solidFill>
              </a:rPr>
              <a:t>                          </a:t>
            </a:r>
            <a:r>
              <a:rPr lang="ru-RU" sz="1400" b="1" dirty="0" smtClean="0">
                <a:solidFill>
                  <a:schemeClr val="accent5">
                    <a:lumMod val="50000"/>
                  </a:schemeClr>
                </a:solidFill>
              </a:rPr>
              <a:t>(« </a:t>
            </a:r>
            <a:r>
              <a:rPr lang="ru-RU" sz="1400" b="1" dirty="0">
                <a:solidFill>
                  <a:schemeClr val="accent5">
                    <a:lumMod val="50000"/>
                  </a:schemeClr>
                </a:solidFill>
              </a:rPr>
              <a:t>Съедобные и несъедобные грибы »; </a:t>
            </a:r>
            <a:r>
              <a:rPr lang="ru-RU" sz="1400" b="1" dirty="0" smtClean="0">
                <a:solidFill>
                  <a:schemeClr val="accent5">
                    <a:lumMod val="50000"/>
                  </a:schemeClr>
                </a:solidFill>
              </a:rPr>
              <a:t>        « </a:t>
            </a:r>
            <a:r>
              <a:rPr lang="ru-RU" sz="1400" b="1" dirty="0">
                <a:solidFill>
                  <a:schemeClr val="accent5">
                    <a:lumMod val="50000"/>
                  </a:schemeClr>
                </a:solidFill>
              </a:rPr>
              <a:t>Растения лекарственные и ядовитые »). </a:t>
            </a:r>
          </a:p>
          <a:p>
            <a:pPr lvl="0"/>
            <a:r>
              <a:rPr lang="ru-RU" sz="1400" b="1" dirty="0">
                <a:solidFill>
                  <a:schemeClr val="tx2">
                    <a:lumMod val="50000"/>
                  </a:schemeClr>
                </a:solidFill>
              </a:rPr>
              <a:t> </a:t>
            </a:r>
            <a:r>
              <a:rPr lang="ru-RU" sz="1400" b="1" i="1" dirty="0">
                <a:solidFill>
                  <a:srgbClr val="FF0000"/>
                </a:solidFill>
              </a:rPr>
              <a:t>Мы пришли на водоём </a:t>
            </a:r>
            <a:r>
              <a:rPr lang="ru-RU" sz="1400" b="1" i="1" dirty="0" smtClean="0">
                <a:solidFill>
                  <a:srgbClr val="FF0000"/>
                </a:solidFill>
              </a:rPr>
              <a:t>         </a:t>
            </a:r>
            <a:r>
              <a:rPr lang="ru-RU" sz="1400" b="1" dirty="0" smtClean="0">
                <a:solidFill>
                  <a:schemeClr val="accent2">
                    <a:lumMod val="75000"/>
                  </a:schemeClr>
                </a:solidFill>
              </a:rPr>
              <a:t>(«Водяной человечек </a:t>
            </a:r>
            <a:r>
              <a:rPr lang="ru-RU" sz="1400" b="1" dirty="0">
                <a:solidFill>
                  <a:schemeClr val="accent2">
                    <a:lumMod val="75000"/>
                  </a:schemeClr>
                </a:solidFill>
              </a:rPr>
              <a:t>»; </a:t>
            </a:r>
            <a:r>
              <a:rPr lang="ru-RU" sz="1400" b="1" dirty="0" smtClean="0">
                <a:solidFill>
                  <a:schemeClr val="accent2">
                    <a:lumMod val="75000"/>
                  </a:schemeClr>
                </a:solidFill>
              </a:rPr>
              <a:t>              « </a:t>
            </a:r>
            <a:r>
              <a:rPr lang="ru-RU" sz="1400" b="1" dirty="0">
                <a:solidFill>
                  <a:schemeClr val="accent2">
                    <a:lumMod val="75000"/>
                  </a:schemeClr>
                </a:solidFill>
              </a:rPr>
              <a:t>Мы пришли на водоём »). </a:t>
            </a:r>
          </a:p>
          <a:p>
            <a:pPr lvl="0"/>
            <a:r>
              <a:rPr lang="ru-RU" sz="1400" b="1" dirty="0">
                <a:solidFill>
                  <a:schemeClr val="tx2">
                    <a:lumMod val="50000"/>
                  </a:schemeClr>
                </a:solidFill>
              </a:rPr>
              <a:t> </a:t>
            </a:r>
            <a:r>
              <a:rPr lang="ru-RU" sz="1400" b="1" i="1" dirty="0">
                <a:solidFill>
                  <a:srgbClr val="FF0000"/>
                </a:solidFill>
              </a:rPr>
              <a:t>Итоговое мероприятие </a:t>
            </a:r>
            <a:r>
              <a:rPr lang="ru-RU" sz="1400" b="1" i="1" dirty="0" smtClean="0">
                <a:solidFill>
                  <a:srgbClr val="FF0000"/>
                </a:solidFill>
              </a:rPr>
              <a:t>              </a:t>
            </a:r>
            <a:r>
              <a:rPr lang="ru-RU" sz="1400" b="1" dirty="0" smtClean="0">
                <a:solidFill>
                  <a:schemeClr val="accent3">
                    <a:lumMod val="75000"/>
                  </a:schemeClr>
                </a:solidFill>
              </a:rPr>
              <a:t>« </a:t>
            </a:r>
            <a:r>
              <a:rPr lang="ru-RU" sz="1400" b="1" dirty="0">
                <a:solidFill>
                  <a:schemeClr val="accent3">
                    <a:lumMod val="75000"/>
                  </a:schemeClr>
                </a:solidFill>
              </a:rPr>
              <a:t>Увлекательное путешествие в мир здорового и безопасного образа  жизни».</a:t>
            </a:r>
          </a:p>
          <a:p>
            <a:endParaRPr lang="ru-RU" b="1" dirty="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down)">
                                      <p:cBhvr>
                                        <p:cTn id="21" dur="500"/>
                                        <p:tgtEl>
                                          <p:spTgt spid="8">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down)">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cstate="print"/>
          <a:srcRect/>
          <a:stretch>
            <a:fillRect/>
          </a:stretch>
        </p:blipFill>
        <p:spPr bwMode="auto">
          <a:xfrm>
            <a:off x="4714876" y="2357430"/>
            <a:ext cx="4286279" cy="321471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4" cstate="print"/>
          <a:srcRect/>
          <a:stretch>
            <a:fillRect/>
          </a:stretch>
        </p:blipFill>
        <p:spPr bwMode="auto">
          <a:xfrm>
            <a:off x="142844" y="714356"/>
            <a:ext cx="4571999" cy="3571900"/>
          </a:xfrm>
          <a:prstGeom prst="rect">
            <a:avLst/>
          </a:prstGeom>
          <a:noFill/>
          <a:ln w="9525">
            <a:noFill/>
            <a:miter lim="800000"/>
            <a:headEnd/>
            <a:tailEnd/>
          </a:ln>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Effect transition="in" filter="wipe(down)">
                                      <p:cBhvr>
                                        <p:cTn id="13"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TextBox 9"/>
          <p:cNvSpPr txBox="1"/>
          <p:nvPr/>
        </p:nvSpPr>
        <p:spPr>
          <a:xfrm>
            <a:off x="2285984" y="1214422"/>
            <a:ext cx="4572032" cy="4247317"/>
          </a:xfrm>
          <a:prstGeom prst="rect">
            <a:avLst/>
          </a:prstGeom>
          <a:noFill/>
        </p:spPr>
        <p:txBody>
          <a:bodyPr wrap="square" rtlCol="0">
            <a:spAutoFit/>
          </a:bodyPr>
          <a:lstStyle/>
          <a:p>
            <a:r>
              <a:rPr lang="ru-RU" sz="1500" b="1" dirty="0">
                <a:solidFill>
                  <a:srgbClr val="002060"/>
                </a:solidFill>
              </a:rPr>
              <a:t>Самые первые шаги в обучении детей вопросам безопасности осуществляются в дошкольных образовательных учреждениях. </a:t>
            </a:r>
            <a:endParaRPr lang="ru-RU" sz="1500" b="1" dirty="0" smtClean="0">
              <a:solidFill>
                <a:srgbClr val="002060"/>
              </a:solidFill>
            </a:endParaRPr>
          </a:p>
          <a:p>
            <a:r>
              <a:rPr lang="ru-RU" sz="1500" b="1" dirty="0">
                <a:solidFill>
                  <a:srgbClr val="002060"/>
                </a:solidFill>
              </a:rPr>
              <a:t> Дошкольный возраст – это важнейший период, когда формируется человеческая личность. Определить, правильно или неправильно ведёт себя человек в тех или иных обстоятельствах очень сложно. Тем не менее, необходимо выделить такие правила поведения, которые дети должны выполнять неукоснительно, так как от этого зависит их здоровье и безопасность. Эти правила следует разъяснить детям подробно, а затем следить за их выполнением. Однако безопасность и здоровый образ жизни – это не просто сумма усвоенных знаний, а стиль жизни, адекватное поведение в различных ситуациях.</a:t>
            </a:r>
            <a:endParaRPr lang="ru-RU" sz="1500" b="1" dirty="0" smtClean="0">
              <a:solidFill>
                <a:srgbClr val="002060"/>
              </a:solidFill>
            </a:endParaRPr>
          </a:p>
          <a:p>
            <a:endParaRPr lang="ru-RU" sz="1500"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428604"/>
            <a:ext cx="7786742" cy="3600986"/>
          </a:xfrm>
          <a:prstGeom prst="rect">
            <a:avLst/>
          </a:prstGeom>
          <a:noFill/>
        </p:spPr>
        <p:txBody>
          <a:bodyPr wrap="square" rtlCol="0">
            <a:spAutoFit/>
          </a:bodyPr>
          <a:lstStyle/>
          <a:p>
            <a:r>
              <a:rPr lang="ru-RU" sz="2800" b="1" i="1" dirty="0">
                <a:solidFill>
                  <a:srgbClr val="C00000"/>
                </a:solidFill>
              </a:rPr>
              <a:t>По вопросу безопасности </a:t>
            </a:r>
            <a:r>
              <a:rPr lang="ru-RU" sz="2800" b="1" i="1" dirty="0" smtClean="0">
                <a:solidFill>
                  <a:srgbClr val="C00000"/>
                </a:solidFill>
              </a:rPr>
              <a:t>наша группа </a:t>
            </a:r>
            <a:r>
              <a:rPr lang="ru-RU" sz="2800" b="1" i="1" dirty="0">
                <a:solidFill>
                  <a:srgbClr val="C00000"/>
                </a:solidFill>
              </a:rPr>
              <a:t>тесно сотрудничает с семьями воспитанников.</a:t>
            </a:r>
            <a:endParaRPr lang="ru-RU" sz="2800" b="1" i="1" dirty="0" smtClean="0">
              <a:solidFill>
                <a:srgbClr val="C00000"/>
              </a:solidFill>
            </a:endParaRPr>
          </a:p>
          <a:p>
            <a:r>
              <a:rPr lang="ru-RU" b="1" dirty="0" smtClean="0">
                <a:solidFill>
                  <a:schemeClr val="accent1">
                    <a:lumMod val="75000"/>
                  </a:schemeClr>
                </a:solidFill>
              </a:rPr>
              <a:t>Практика </a:t>
            </a:r>
            <a:r>
              <a:rPr lang="ru-RU" b="1" dirty="0">
                <a:solidFill>
                  <a:schemeClr val="accent1">
                    <a:lumMod val="75000"/>
                  </a:schemeClr>
                </a:solidFill>
              </a:rPr>
              <a:t>показывает: многие родители сами не в ладах с этими правилами. Зачастую спички, лекарственные средства, иглы, ножницы, ножи и т.д. хранятся в доступных для детей местах. Они нередко имеют </a:t>
            </a:r>
            <a:r>
              <a:rPr lang="ru-RU" b="1" dirty="0" smtClean="0">
                <a:solidFill>
                  <a:schemeClr val="accent1">
                    <a:lumMod val="75000"/>
                  </a:schemeClr>
                </a:solidFill>
              </a:rPr>
              <a:t>доступ </a:t>
            </a:r>
            <a:r>
              <a:rPr lang="ru-RU" b="1" dirty="0">
                <a:solidFill>
                  <a:schemeClr val="accent1">
                    <a:lumMod val="75000"/>
                  </a:schemeClr>
                </a:solidFill>
              </a:rPr>
              <a:t>к электронагревательным </a:t>
            </a:r>
            <a:r>
              <a:rPr lang="ru-RU" b="1" dirty="0" smtClean="0">
                <a:solidFill>
                  <a:schemeClr val="accent1">
                    <a:lumMod val="75000"/>
                  </a:schemeClr>
                </a:solidFill>
              </a:rPr>
              <a:t>приборам</a:t>
            </a:r>
            <a:r>
              <a:rPr lang="ru-RU" b="1" dirty="0">
                <a:solidFill>
                  <a:schemeClr val="accent1">
                    <a:lumMod val="75000"/>
                  </a:schemeClr>
                </a:solidFill>
              </a:rPr>
              <a:t>, печам, газовым плитам.</a:t>
            </a:r>
            <a:endParaRPr lang="ru-RU" b="1" dirty="0" smtClean="0">
              <a:solidFill>
                <a:schemeClr val="accent1">
                  <a:lumMod val="75000"/>
                </a:schemeClr>
              </a:solidFill>
            </a:endParaRPr>
          </a:p>
          <a:p>
            <a:r>
              <a:rPr lang="ru-RU" b="1" dirty="0">
                <a:solidFill>
                  <a:schemeClr val="accent1">
                    <a:lumMod val="75000"/>
                  </a:schemeClr>
                </a:solidFill>
              </a:rPr>
              <a:t>Вопросы безопасности детей в детском саду и дома поднимаются и обсуждаются на родительских собраниях.</a:t>
            </a:r>
          </a:p>
          <a:p>
            <a:endParaRPr lang="ru-RU" dirty="0"/>
          </a:p>
        </p:txBody>
      </p:sp>
      <p:pic>
        <p:nvPicPr>
          <p:cNvPr id="33794" name="Picture 2"/>
          <p:cNvPicPr>
            <a:picLocks noChangeAspect="1" noChangeArrowheads="1"/>
          </p:cNvPicPr>
          <p:nvPr/>
        </p:nvPicPr>
        <p:blipFill>
          <a:blip r:embed="rId2" cstate="print"/>
          <a:srcRect/>
          <a:stretch>
            <a:fillRect/>
          </a:stretch>
        </p:blipFill>
        <p:spPr bwMode="auto">
          <a:xfrm>
            <a:off x="4357686" y="3786190"/>
            <a:ext cx="3964810" cy="2643206"/>
          </a:xfrm>
          <a:prstGeom prst="rect">
            <a:avLst/>
          </a:prstGeom>
          <a:noFill/>
          <a:ln w="9525">
            <a:noFill/>
            <a:miter lim="800000"/>
            <a:headEnd/>
            <a:tailEnd/>
          </a:ln>
          <a:effec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500694" y="571480"/>
            <a:ext cx="3357586" cy="2714644"/>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print"/>
          <a:srcRect/>
          <a:stretch>
            <a:fillRect/>
          </a:stretch>
        </p:blipFill>
        <p:spPr bwMode="auto">
          <a:xfrm>
            <a:off x="5429256" y="3786190"/>
            <a:ext cx="3444504" cy="2583378"/>
          </a:xfrm>
          <a:prstGeom prst="rect">
            <a:avLst/>
          </a:prstGeom>
          <a:noFill/>
          <a:ln w="9525">
            <a:noFill/>
            <a:miter lim="800000"/>
            <a:headEnd/>
            <a:tailEnd/>
          </a:ln>
          <a:effectLst/>
        </p:spPr>
      </p:pic>
      <p:sp>
        <p:nvSpPr>
          <p:cNvPr id="9" name="TextBox 8"/>
          <p:cNvSpPr txBox="1"/>
          <p:nvPr/>
        </p:nvSpPr>
        <p:spPr>
          <a:xfrm>
            <a:off x="285720" y="500042"/>
            <a:ext cx="4857784" cy="5857916"/>
          </a:xfrm>
          <a:prstGeom prst="rect">
            <a:avLst/>
          </a:prstGeom>
          <a:noFill/>
        </p:spPr>
        <p:txBody>
          <a:bodyPr wrap="square" rtlCol="0" anchor="ctr" anchorCtr="0">
            <a:normAutofit fontScale="92500"/>
          </a:bodyPr>
          <a:lstStyle/>
          <a:p>
            <a:r>
              <a:rPr lang="ru-RU" sz="2400" b="1" i="1" dirty="0">
                <a:solidFill>
                  <a:srgbClr val="FF0000"/>
                </a:solidFill>
              </a:rPr>
              <a:t>Привлекательно оформленные информационные уголки для родителей помогают получить необходимый совет или профессиональную помощь. Это и папки-передвижки, презентации, консультационные папки и информация на стендах, памятки и </a:t>
            </a:r>
            <a:r>
              <a:rPr lang="ru-RU" sz="2400" b="1" i="1" dirty="0" smtClean="0">
                <a:solidFill>
                  <a:srgbClr val="FF0000"/>
                </a:solidFill>
              </a:rPr>
              <a:t>буклеты </a:t>
            </a:r>
            <a:r>
              <a:rPr lang="ru-RU" sz="2400" b="1" i="1" dirty="0">
                <a:solidFill>
                  <a:srgbClr val="FF0000"/>
                </a:solidFill>
              </a:rPr>
              <a:t>по темам: «Ознакомление дошкольников с правилами пожарной безопасности», «Техника безопасности в весеннее- осенний период», «Безопасность вашего малыша» и т.д.</a:t>
            </a:r>
          </a:p>
          <a:p>
            <a:endParaRPr lang="ru-RU"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23528" y="260648"/>
            <a:ext cx="3786214" cy="288032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5076056" y="260648"/>
            <a:ext cx="3786214" cy="2786082"/>
          </a:xfrm>
          <a:prstGeom prst="rect">
            <a:avLst/>
          </a:prstGeom>
          <a:noFill/>
          <a:ln w="9525">
            <a:noFill/>
            <a:miter lim="800000"/>
            <a:headEnd/>
            <a:tailEnd/>
          </a:ln>
          <a:effectLst/>
        </p:spPr>
      </p:pic>
      <p:sp>
        <p:nvSpPr>
          <p:cNvPr id="6" name="TextBox 5"/>
          <p:cNvSpPr txBox="1"/>
          <p:nvPr/>
        </p:nvSpPr>
        <p:spPr>
          <a:xfrm>
            <a:off x="571472" y="3140968"/>
            <a:ext cx="8215370" cy="2954655"/>
          </a:xfrm>
          <a:prstGeom prst="rect">
            <a:avLst/>
          </a:prstGeom>
          <a:noFill/>
        </p:spPr>
        <p:txBody>
          <a:bodyPr wrap="square" rtlCol="0">
            <a:spAutoFit/>
          </a:bodyPr>
          <a:lstStyle/>
          <a:p>
            <a:pPr algn="ctr"/>
            <a:r>
              <a:rPr lang="ru-RU" sz="2800" b="1" i="1" dirty="0">
                <a:solidFill>
                  <a:srgbClr val="C00000"/>
                </a:solidFill>
                <a:latin typeface="Arial Black" pitchFamily="34" charset="0"/>
                <a:cs typeface="Aharoni" pitchFamily="2" charset="-79"/>
              </a:rPr>
              <a:t>Таким образом, родители, участвуя в процессе формирования знаний по ОБЖ, сами приобретают необходимые знания и начинают понимать свою ответственность перед  детьми и за детей.</a:t>
            </a:r>
          </a:p>
          <a:p>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146893" cy="6858000"/>
          </a:xfrm>
          <a:prstGeom prst="rect">
            <a:avLst/>
          </a:prstGeom>
          <a:noFill/>
          <a:ln w="9525">
            <a:noFill/>
            <a:miter lim="800000"/>
            <a:headEnd/>
            <a:tailEnd/>
          </a:ln>
          <a:effectLst/>
        </p:spPr>
      </p:pic>
      <p:sp>
        <p:nvSpPr>
          <p:cNvPr id="5" name="TextBox 4"/>
          <p:cNvSpPr txBox="1"/>
          <p:nvPr/>
        </p:nvSpPr>
        <p:spPr>
          <a:xfrm>
            <a:off x="285720" y="285728"/>
            <a:ext cx="4143404" cy="5909310"/>
          </a:xfrm>
          <a:prstGeom prst="rect">
            <a:avLst/>
          </a:prstGeom>
          <a:noFill/>
        </p:spPr>
        <p:txBody>
          <a:bodyPr wrap="square" rtlCol="0">
            <a:spAutoFit/>
          </a:bodyPr>
          <a:lstStyle/>
          <a:p>
            <a:r>
              <a:rPr lang="ru-RU" sz="2000" b="1" i="1" dirty="0" smtClean="0">
                <a:solidFill>
                  <a:srgbClr val="002060"/>
                </a:solidFill>
              </a:rPr>
              <a:t>Ребёнок </a:t>
            </a:r>
            <a:r>
              <a:rPr lang="ru-RU" sz="2000" b="1" i="1" dirty="0">
                <a:solidFill>
                  <a:srgbClr val="002060"/>
                </a:solidFill>
              </a:rPr>
              <a:t>по своим физиологическим особенностям не может самостоятельно определить всю меру опасности. Поэтому на взрослого человека природой возложена миссия защиты своего ребёнка. Детям нужно разумно помогать избегать повреждений, ведь невозможно всё время водить их за руку, удерживать возле себя. Необходимо создать педагогические условия для ознакомления детей с различными видами опасностей.</a:t>
            </a:r>
          </a:p>
          <a:p>
            <a:endParaRPr lang="ru-RU" b="1"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142976" y="285728"/>
            <a:ext cx="6858048" cy="5143536"/>
          </a:xfrm>
          <a:prstGeom prst="rect">
            <a:avLst/>
          </a:prstGeom>
          <a:noFill/>
          <a:ln w="9525">
            <a:noFill/>
            <a:miter lim="800000"/>
            <a:headEnd/>
            <a:tailEnd/>
          </a:ln>
          <a:effectLst/>
        </p:spPr>
      </p:pic>
      <p:sp>
        <p:nvSpPr>
          <p:cNvPr id="5" name="TextBox 4"/>
          <p:cNvSpPr txBox="1"/>
          <p:nvPr/>
        </p:nvSpPr>
        <p:spPr>
          <a:xfrm>
            <a:off x="928662" y="5715016"/>
            <a:ext cx="7643866" cy="769441"/>
          </a:xfrm>
          <a:prstGeom prst="rect">
            <a:avLst/>
          </a:prstGeom>
          <a:noFill/>
        </p:spPr>
        <p:txBody>
          <a:bodyPr wrap="square" rtlCol="0">
            <a:spAutoFit/>
          </a:bodyPr>
          <a:lstStyle/>
          <a:p>
            <a:pPr algn="ctr"/>
            <a:r>
              <a:rPr lang="ru-RU" sz="4400" b="1" i="1" dirty="0" smtClean="0">
                <a:solidFill>
                  <a:srgbClr val="C00000"/>
                </a:solidFill>
                <a:latin typeface="Gungsuh" pitchFamily="18" charset="-127"/>
                <a:ea typeface="Gungsuh" pitchFamily="18" charset="-127"/>
              </a:rPr>
              <a:t>Спасибо за внимание!</a:t>
            </a:r>
            <a:endParaRPr lang="ru-RU" sz="4400" b="1" i="1" dirty="0">
              <a:solidFill>
                <a:srgbClr val="C00000"/>
              </a:solidFill>
              <a:latin typeface="Gungsuh" pitchFamily="18" charset="-127"/>
              <a:ea typeface="Gungsuh" pitchFamily="18" charset="-127"/>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3396" cy="6858000"/>
          </a:xfrm>
          <a:prstGeom prst="rect">
            <a:avLst/>
          </a:prstGeom>
          <a:noFill/>
          <a:ln w="9525">
            <a:noFill/>
            <a:miter lim="800000"/>
            <a:headEnd/>
            <a:tailEnd/>
          </a:ln>
          <a:effectLst/>
        </p:spPr>
      </p:pic>
      <p:sp>
        <p:nvSpPr>
          <p:cNvPr id="5" name="TextBox 4"/>
          <p:cNvSpPr txBox="1"/>
          <p:nvPr/>
        </p:nvSpPr>
        <p:spPr>
          <a:xfrm>
            <a:off x="2071670" y="1214422"/>
            <a:ext cx="5143536" cy="4955203"/>
          </a:xfrm>
          <a:prstGeom prst="rect">
            <a:avLst/>
          </a:prstGeom>
          <a:noFill/>
        </p:spPr>
        <p:txBody>
          <a:bodyPr wrap="square" rtlCol="0">
            <a:spAutoFit/>
          </a:bodyPr>
          <a:lstStyle/>
          <a:p>
            <a:r>
              <a:rPr lang="ru-RU" sz="2000" b="1" dirty="0">
                <a:solidFill>
                  <a:schemeClr val="accent6">
                    <a:lumMod val="50000"/>
                  </a:schemeClr>
                </a:solidFill>
              </a:rPr>
              <a:t>Наша жизнь содержит много опасностей, и чем быстрее развивается прогресс, тем больше опасностей появляется вокруг. Огромное количество машин на улицах , пожары, сжигающие лесные массивы и целые деревни , новые электроприборы, требующие умений работы на них, высотные здания и стройки, и многое другое, требующее знаний основ безопасности. Особенно беззащитны наши дети. И, чем меньше ребёнок, тем больше внимания необходимо уделять вопросам безопасности. </a:t>
            </a:r>
            <a:endParaRPr lang="ru-RU" sz="2000" b="1" dirty="0" smtClean="0">
              <a:solidFill>
                <a:schemeClr val="accent6">
                  <a:lumMod val="50000"/>
                </a:schemeClr>
              </a:solidFill>
            </a:endParaRPr>
          </a:p>
          <a:p>
            <a:r>
              <a:rPr lang="ru-RU" b="1" dirty="0"/>
              <a:t> </a:t>
            </a:r>
            <a:endParaRPr lang="ru-RU" dirty="0" smtClean="0"/>
          </a:p>
          <a:p>
            <a:endParaRPr lang="ru-RU" dirty="0"/>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3" cstate="print"/>
          <a:srcRect/>
          <a:stretch>
            <a:fillRect/>
          </a:stretch>
        </p:blipFill>
        <p:spPr bwMode="auto">
          <a:xfrm>
            <a:off x="214282" y="357166"/>
            <a:ext cx="4000738" cy="3000396"/>
          </a:xfrm>
          <a:prstGeom prst="rect">
            <a:avLst/>
          </a:prstGeom>
          <a:noFill/>
          <a:ln w="9525">
            <a:noFill/>
            <a:miter lim="800000"/>
            <a:headEnd/>
            <a:tailEnd/>
          </a:ln>
          <a:effectLst/>
        </p:spPr>
      </p:pic>
      <p:pic>
        <p:nvPicPr>
          <p:cNvPr id="16391" name="Picture 7"/>
          <p:cNvPicPr>
            <a:picLocks noChangeAspect="1" noChangeArrowheads="1"/>
          </p:cNvPicPr>
          <p:nvPr/>
        </p:nvPicPr>
        <p:blipFill>
          <a:blip r:embed="rId4" cstate="print"/>
          <a:srcRect/>
          <a:stretch>
            <a:fillRect/>
          </a:stretch>
        </p:blipFill>
        <p:spPr bwMode="auto">
          <a:xfrm>
            <a:off x="4848010" y="357166"/>
            <a:ext cx="4000738" cy="3000396"/>
          </a:xfrm>
          <a:prstGeom prst="rect">
            <a:avLst/>
          </a:prstGeom>
          <a:noFill/>
          <a:ln w="9525">
            <a:noFill/>
            <a:miter lim="800000"/>
            <a:headEnd/>
            <a:tailEnd/>
          </a:ln>
          <a:effectLst/>
        </p:spPr>
      </p:pic>
      <p:pic>
        <p:nvPicPr>
          <p:cNvPr id="16392" name="Picture 8"/>
          <p:cNvPicPr>
            <a:picLocks noChangeAspect="1" noChangeArrowheads="1"/>
          </p:cNvPicPr>
          <p:nvPr/>
        </p:nvPicPr>
        <p:blipFill>
          <a:blip r:embed="rId5" cstate="print"/>
          <a:srcRect/>
          <a:stretch>
            <a:fillRect/>
          </a:stretch>
        </p:blipFill>
        <p:spPr bwMode="auto">
          <a:xfrm>
            <a:off x="2428860" y="3571876"/>
            <a:ext cx="4036155" cy="3026957"/>
          </a:xfrm>
          <a:prstGeom prst="rect">
            <a:avLst/>
          </a:prstGeom>
          <a:noFill/>
          <a:ln w="9525">
            <a:noFill/>
            <a:miter lim="800000"/>
            <a:headEnd/>
            <a:tailEnd/>
          </a:ln>
          <a:effectLst/>
        </p:spPr>
      </p:pic>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73955" cy="6858000"/>
          </a:xfrm>
          <a:prstGeom prst="rect">
            <a:avLst/>
          </a:prstGeom>
          <a:noFill/>
          <a:ln w="9525">
            <a:noFill/>
            <a:miter lim="800000"/>
            <a:headEnd/>
            <a:tailEnd/>
          </a:ln>
          <a:effectLst/>
        </p:spPr>
      </p:pic>
      <p:sp>
        <p:nvSpPr>
          <p:cNvPr id="5" name="TextBox 4"/>
          <p:cNvSpPr txBox="1"/>
          <p:nvPr/>
        </p:nvSpPr>
        <p:spPr>
          <a:xfrm rot="172267">
            <a:off x="631896" y="-28858"/>
            <a:ext cx="7786742" cy="1569660"/>
          </a:xfrm>
          <a:prstGeom prst="rect">
            <a:avLst/>
          </a:prstGeom>
          <a:noFill/>
          <a:scene3d>
            <a:camera prst="perspectiveHeroicExtremeRightFacing" fov="4800000">
              <a:rot lat="1800000" lon="19800000" rev="0"/>
            </a:camera>
            <a:lightRig rig="threePt" dir="t"/>
          </a:scene3d>
        </p:spPr>
        <p:txBody>
          <a:bodyPr wrap="square" rtlCol="0">
            <a:spAutoFit/>
          </a:bodyPr>
          <a:lstStyle/>
          <a:p>
            <a:r>
              <a:rPr lang="ru-RU" sz="3200" b="1" i="1" dirty="0">
                <a:ln>
                  <a:solidFill>
                    <a:schemeClr val="tx1">
                      <a:lumMod val="95000"/>
                      <a:lumOff val="5000"/>
                    </a:schemeClr>
                  </a:solidFill>
                </a:ln>
                <a:solidFill>
                  <a:srgbClr val="FF0000"/>
                </a:solidFill>
              </a:rPr>
              <a:t>Задачи уголка «Островок безопасности»: </a:t>
            </a:r>
            <a:endParaRPr lang="ru-RU" sz="3200" b="1" i="1" dirty="0" smtClean="0">
              <a:ln>
                <a:solidFill>
                  <a:schemeClr val="tx1">
                    <a:lumMod val="95000"/>
                    <a:lumOff val="5000"/>
                  </a:schemeClr>
                </a:solidFill>
              </a:ln>
              <a:solidFill>
                <a:srgbClr val="FF0000"/>
              </a:solidFill>
            </a:endParaRPr>
          </a:p>
          <a:p>
            <a:endParaRPr lang="ru-RU" sz="3200" dirty="0"/>
          </a:p>
        </p:txBody>
      </p:sp>
      <p:sp>
        <p:nvSpPr>
          <p:cNvPr id="6" name="TextBox 5"/>
          <p:cNvSpPr txBox="1"/>
          <p:nvPr/>
        </p:nvSpPr>
        <p:spPr>
          <a:xfrm>
            <a:off x="2643174" y="1357298"/>
            <a:ext cx="6000792" cy="4755148"/>
          </a:xfrm>
          <a:prstGeom prst="rect">
            <a:avLst/>
          </a:prstGeom>
          <a:noFill/>
        </p:spPr>
        <p:txBody>
          <a:bodyPr wrap="square" rtlCol="0">
            <a:spAutoFit/>
          </a:bodyPr>
          <a:lstStyle/>
          <a:p>
            <a:pPr lvl="0">
              <a:buFont typeface="Arial" pitchFamily="34" charset="0"/>
              <a:buChar char="•"/>
            </a:pPr>
            <a:r>
              <a:rPr lang="ru-RU" sz="1500" b="1" dirty="0">
                <a:solidFill>
                  <a:schemeClr val="tx2">
                    <a:lumMod val="50000"/>
                  </a:schemeClr>
                </a:solidFill>
              </a:rPr>
              <a:t>Создавать условия для сознательного изучения детьми правил ОБЖ. </a:t>
            </a:r>
          </a:p>
          <a:p>
            <a:pPr lvl="0">
              <a:buFont typeface="Arial" pitchFamily="34" charset="0"/>
              <a:buChar char="•"/>
            </a:pPr>
            <a:r>
              <a:rPr lang="ru-RU" sz="1500" b="1" dirty="0">
                <a:solidFill>
                  <a:schemeClr val="tx2">
                    <a:lumMod val="50000"/>
                  </a:schemeClr>
                </a:solidFill>
              </a:rPr>
              <a:t>Уточнить, систематизировать и углубить знания детей о правилах ОБЖ, формировать привычки их соблюдения.</a:t>
            </a:r>
          </a:p>
          <a:p>
            <a:pPr lvl="0">
              <a:buFont typeface="Arial" pitchFamily="34" charset="0"/>
              <a:buChar char="•"/>
            </a:pPr>
            <a:r>
              <a:rPr lang="ru-RU" sz="1500" b="1" dirty="0">
                <a:solidFill>
                  <a:schemeClr val="tx2">
                    <a:lumMod val="50000"/>
                  </a:schemeClr>
                </a:solidFill>
              </a:rPr>
              <a:t> Развивать у детей способности к предвидению возможной опасности в конкретно меняющейся ситуации и построению адекватного безопасного поведения. </a:t>
            </a:r>
          </a:p>
          <a:p>
            <a:pPr lvl="0">
              <a:buFont typeface="Arial" pitchFamily="34" charset="0"/>
              <a:buChar char="•"/>
            </a:pPr>
            <a:r>
              <a:rPr lang="ru-RU" sz="1500" b="1" dirty="0">
                <a:solidFill>
                  <a:schemeClr val="tx2">
                    <a:lumMod val="50000"/>
                  </a:schemeClr>
                </a:solidFill>
              </a:rPr>
              <a:t>Способствовать овладению приемами элементарного практического взаимодействия с окружающими предметами, с помощью которых можно предотвратить стихию, бедствие. </a:t>
            </a:r>
          </a:p>
          <a:p>
            <a:pPr lvl="0">
              <a:buFont typeface="Arial" pitchFamily="34" charset="0"/>
              <a:buChar char="•"/>
            </a:pPr>
            <a:r>
              <a:rPr lang="ru-RU" sz="1500" b="1" dirty="0">
                <a:solidFill>
                  <a:schemeClr val="tx2">
                    <a:lumMod val="50000"/>
                  </a:schemeClr>
                </a:solidFill>
              </a:rPr>
              <a:t> Формировать чувства ответственности за свои поступки и личное отношение к соблюдению и нарушению правил ОБЖ. </a:t>
            </a:r>
          </a:p>
          <a:p>
            <a:pPr lvl="0">
              <a:buFont typeface="Arial" pitchFamily="34" charset="0"/>
              <a:buChar char="•"/>
            </a:pPr>
            <a:r>
              <a:rPr lang="ru-RU" sz="1500" b="1" dirty="0">
                <a:solidFill>
                  <a:schemeClr val="tx2">
                    <a:lumMod val="50000"/>
                  </a:schemeClr>
                </a:solidFill>
              </a:rPr>
              <a:t> Расширить знания детей о профессиях ( пожарный, инспектор ППС, водитель, полицейский, спасатель, врач ). </a:t>
            </a:r>
          </a:p>
          <a:p>
            <a:pPr lvl="0">
              <a:buFont typeface="Arial" pitchFamily="34" charset="0"/>
              <a:buChar char="•"/>
            </a:pPr>
            <a:r>
              <a:rPr lang="ru-RU" sz="1500" b="1" dirty="0">
                <a:solidFill>
                  <a:schemeClr val="tx2">
                    <a:lumMod val="50000"/>
                  </a:schemeClr>
                </a:solidFill>
              </a:rPr>
              <a:t> Развивать в детях желание заниматься физической подготовкой, соблюдать режим дня, заботиться о своём здоровье. </a:t>
            </a:r>
          </a:p>
          <a:p>
            <a:pPr lvl="0">
              <a:buFont typeface="Arial" pitchFamily="34" charset="0"/>
              <a:buChar char="•"/>
            </a:pPr>
            <a:r>
              <a:rPr lang="ru-RU" sz="1500" b="1" dirty="0">
                <a:solidFill>
                  <a:schemeClr val="tx2">
                    <a:lumMod val="50000"/>
                  </a:schemeClr>
                </a:solidFill>
              </a:rPr>
              <a:t> Привлечь внимание родителей к данному вопросу и участию в  деятельности</a:t>
            </a:r>
            <a:r>
              <a:rPr lang="ru-RU" sz="1500" b="1" dirty="0"/>
              <a:t>.</a:t>
            </a:r>
          </a:p>
          <a:p>
            <a:endParaRPr lang="ru-RU" dirty="0"/>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30061" cy="6858000"/>
          </a:xfrm>
          <a:prstGeom prst="rect">
            <a:avLst/>
          </a:prstGeom>
          <a:noFill/>
          <a:ln w="9525">
            <a:noFill/>
            <a:miter lim="800000"/>
            <a:headEnd/>
            <a:tailEnd/>
          </a:ln>
          <a:effectLst/>
        </p:spPr>
      </p:pic>
      <p:sp>
        <p:nvSpPr>
          <p:cNvPr id="5" name="TextBox 4"/>
          <p:cNvSpPr txBox="1"/>
          <p:nvPr/>
        </p:nvSpPr>
        <p:spPr>
          <a:xfrm>
            <a:off x="2428860" y="1285860"/>
            <a:ext cx="2500330" cy="584775"/>
          </a:xfrm>
          <a:prstGeom prst="rect">
            <a:avLst/>
          </a:prstGeom>
          <a:noFill/>
        </p:spPr>
        <p:txBody>
          <a:bodyPr wrap="square" rtlCol="0">
            <a:spAutoFit/>
          </a:bodyPr>
          <a:lstStyle/>
          <a:p>
            <a:r>
              <a:rPr lang="ru-RU" sz="3200" b="1" i="1" dirty="0">
                <a:ln cmpd="thickThi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a:solidFill>
                  <a:srgbClr val="FF0000"/>
                </a:solidFill>
                <a:effectLst>
                  <a:outerShdw sx="1000" sy="1000" algn="ctr" rotWithShape="0">
                    <a:srgbClr val="000000"/>
                  </a:outerShdw>
                </a:effectLst>
              </a:rPr>
              <a:t>Цель:</a:t>
            </a:r>
            <a:endParaRPr lang="ru-RU" sz="3200" i="1" dirty="0">
              <a:ln cmpd="thickThi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a:solidFill>
                <a:srgbClr val="FF0000"/>
              </a:solidFill>
              <a:effectLst>
                <a:outerShdw sx="1000" sy="1000" algn="ctr" rotWithShape="0">
                  <a:srgbClr val="000000"/>
                </a:outerShdw>
              </a:effectLst>
            </a:endParaRPr>
          </a:p>
        </p:txBody>
      </p:sp>
      <p:sp>
        <p:nvSpPr>
          <p:cNvPr id="6" name="TextBox 5"/>
          <p:cNvSpPr txBox="1"/>
          <p:nvPr/>
        </p:nvSpPr>
        <p:spPr>
          <a:xfrm>
            <a:off x="2285984" y="1714488"/>
            <a:ext cx="4429156" cy="3570208"/>
          </a:xfrm>
          <a:prstGeom prst="rect">
            <a:avLst/>
          </a:prstGeom>
          <a:noFill/>
        </p:spPr>
        <p:txBody>
          <a:bodyPr wrap="square" rtlCol="0">
            <a:spAutoFit/>
          </a:bodyPr>
          <a:lstStyle/>
          <a:p>
            <a:pPr lvl="0"/>
            <a:r>
              <a:rPr lang="ru-RU" sz="1600" b="1" dirty="0">
                <a:solidFill>
                  <a:schemeClr val="tx2">
                    <a:lumMod val="50000"/>
                  </a:schemeClr>
                </a:solidFill>
              </a:rPr>
              <a:t>Обучение ребенка правильному поведению дома, на улице, в городском транспорте, при общении с незнакомыми людьми, взаимодействии с пожароопасными, острыми, колюще - режущими предметами, животными и ядовитыми растениями ; способствовать становлению у детей дошкольного возраста экологической культуры, ценностей здорового образа жизни. Ведь всё, чему учат детей, они должны уметь применить в реальной жизни, на практике.</a:t>
            </a:r>
          </a:p>
          <a:p>
            <a:endParaRPr lang="ru-RU"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929058" y="2071678"/>
            <a:ext cx="2214578" cy="923330"/>
          </a:xfrm>
          <a:prstGeom prst="rect">
            <a:avLst/>
          </a:prstGeom>
          <a:noFill/>
        </p:spPr>
        <p:txBody>
          <a:bodyPr wrap="square" rtlCol="0">
            <a:spAutoFit/>
          </a:bodyPr>
          <a:lstStyle/>
          <a:p>
            <a:r>
              <a:rPr lang="ru-RU" b="1" dirty="0" smtClean="0">
                <a:ln>
                  <a:solidFill>
                    <a:srgbClr val="C00000"/>
                  </a:solidFill>
                </a:ln>
                <a:solidFill>
                  <a:srgbClr val="C00000"/>
                </a:solidFill>
              </a:rPr>
              <a:t>Интеграция </a:t>
            </a:r>
          </a:p>
          <a:p>
            <a:r>
              <a:rPr lang="ru-RU" b="1" dirty="0">
                <a:ln>
                  <a:solidFill>
                    <a:srgbClr val="C00000"/>
                  </a:solidFill>
                </a:ln>
                <a:solidFill>
                  <a:srgbClr val="C00000"/>
                </a:solidFill>
              </a:rPr>
              <a:t>о</a:t>
            </a:r>
            <a:r>
              <a:rPr lang="ru-RU" b="1" dirty="0" smtClean="0">
                <a:ln>
                  <a:solidFill>
                    <a:srgbClr val="C00000"/>
                  </a:solidFill>
                </a:ln>
                <a:solidFill>
                  <a:srgbClr val="C00000"/>
                </a:solidFill>
              </a:rPr>
              <a:t>бразовательных</a:t>
            </a:r>
          </a:p>
          <a:p>
            <a:r>
              <a:rPr lang="ru-RU" b="1" dirty="0" smtClean="0">
                <a:ln>
                  <a:solidFill>
                    <a:srgbClr val="C00000"/>
                  </a:solidFill>
                </a:ln>
                <a:solidFill>
                  <a:srgbClr val="C00000"/>
                </a:solidFill>
              </a:rPr>
              <a:t>областей</a:t>
            </a:r>
            <a:endParaRPr lang="ru-RU" b="1" dirty="0">
              <a:ln>
                <a:solidFill>
                  <a:srgbClr val="C00000"/>
                </a:solidFill>
              </a:ln>
              <a:solidFill>
                <a:srgbClr val="C00000"/>
              </a:solidFill>
            </a:endParaRPr>
          </a:p>
        </p:txBody>
      </p:sp>
      <p:sp>
        <p:nvSpPr>
          <p:cNvPr id="7" name="TextBox 6"/>
          <p:cNvSpPr txBox="1"/>
          <p:nvPr/>
        </p:nvSpPr>
        <p:spPr>
          <a:xfrm>
            <a:off x="6143636" y="1268760"/>
            <a:ext cx="2714644" cy="2585323"/>
          </a:xfrm>
          <a:prstGeom prst="rect">
            <a:avLst/>
          </a:prstGeom>
          <a:noFill/>
        </p:spPr>
        <p:txBody>
          <a:bodyPr wrap="square" rtlCol="0">
            <a:spAutoFit/>
          </a:bodyPr>
          <a:lstStyle/>
          <a:p>
            <a:r>
              <a:rPr lang="ru-RU" sz="2400" dirty="0" smtClean="0">
                <a:solidFill>
                  <a:srgbClr val="002060"/>
                </a:solidFill>
              </a:rPr>
              <a:t>ОО</a:t>
            </a:r>
          </a:p>
          <a:p>
            <a:r>
              <a:rPr lang="ru-RU" sz="2400" dirty="0" smtClean="0">
                <a:solidFill>
                  <a:srgbClr val="002060"/>
                </a:solidFill>
              </a:rPr>
              <a:t>«Художественно-эстетическое развитие»,</a:t>
            </a:r>
          </a:p>
          <a:p>
            <a:r>
              <a:rPr lang="ru-RU" sz="2400" dirty="0" smtClean="0">
                <a:solidFill>
                  <a:srgbClr val="002060"/>
                </a:solidFill>
              </a:rPr>
              <a:t> ОО «Физическое развитие».</a:t>
            </a:r>
          </a:p>
          <a:p>
            <a:endParaRPr lang="ru-RU" dirty="0">
              <a:solidFill>
                <a:schemeClr val="accent4">
                  <a:lumMod val="50000"/>
                </a:schemeClr>
              </a:solidFill>
            </a:endParaRPr>
          </a:p>
        </p:txBody>
      </p:sp>
      <p:sp>
        <p:nvSpPr>
          <p:cNvPr id="9" name="Прямоугольник 8"/>
          <p:cNvSpPr/>
          <p:nvPr/>
        </p:nvSpPr>
        <p:spPr>
          <a:xfrm>
            <a:off x="611560" y="1412776"/>
            <a:ext cx="3600400" cy="2380332"/>
          </a:xfrm>
          <a:prstGeom prst="rect">
            <a:avLst/>
          </a:prstGeom>
        </p:spPr>
        <p:txBody>
          <a:bodyPr wrap="square">
            <a:spAutoFit/>
          </a:bodyPr>
          <a:lstStyle/>
          <a:p>
            <a:r>
              <a:rPr lang="ru-RU" b="1" dirty="0" smtClean="0"/>
              <a:t> </a:t>
            </a:r>
            <a:r>
              <a:rPr lang="ru-RU" sz="2400" dirty="0" smtClean="0">
                <a:solidFill>
                  <a:schemeClr val="accent1">
                    <a:lumMod val="50000"/>
                  </a:schemeClr>
                </a:solidFill>
              </a:rPr>
              <a:t>ОО «Познавательное развитие»,</a:t>
            </a:r>
          </a:p>
          <a:p>
            <a:r>
              <a:rPr lang="ru-RU" sz="2400" dirty="0" smtClean="0">
                <a:solidFill>
                  <a:schemeClr val="accent1">
                    <a:lumMod val="50000"/>
                  </a:schemeClr>
                </a:solidFill>
              </a:rPr>
              <a:t> ОО «Социально-коммуникативное развитие»,</a:t>
            </a:r>
          </a:p>
          <a:p>
            <a:r>
              <a:rPr lang="ru-RU" sz="2400" dirty="0" smtClean="0">
                <a:solidFill>
                  <a:schemeClr val="accent1">
                    <a:lumMod val="50000"/>
                  </a:schemeClr>
                </a:solidFill>
              </a:rPr>
              <a:t>ОО «Речевое развитие»</a:t>
            </a:r>
            <a:endParaRPr lang="ru-RU" sz="2400" dirty="0">
              <a:solidFill>
                <a:schemeClr val="accent1">
                  <a:lumMod val="50000"/>
                </a:schemeClr>
              </a:solidFill>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srcRect/>
          <a:stretch>
            <a:fillRect/>
          </a:stretch>
        </p:blipFill>
        <p:spPr bwMode="auto">
          <a:xfrm>
            <a:off x="0" y="0"/>
            <a:ext cx="9178867" cy="6857999"/>
          </a:xfrm>
          <a:prstGeom prst="rect">
            <a:avLst/>
          </a:prstGeom>
          <a:noFill/>
          <a:ln w="9525">
            <a:noFill/>
            <a:miter lim="800000"/>
            <a:headEnd/>
            <a:tailEnd/>
          </a:ln>
          <a:effectLst/>
        </p:spPr>
      </p:pic>
      <p:sp>
        <p:nvSpPr>
          <p:cNvPr id="11" name="TextBox 10"/>
          <p:cNvSpPr txBox="1"/>
          <p:nvPr/>
        </p:nvSpPr>
        <p:spPr>
          <a:xfrm>
            <a:off x="142844" y="285728"/>
            <a:ext cx="2143140" cy="1323439"/>
          </a:xfrm>
          <a:prstGeom prst="rect">
            <a:avLst/>
          </a:prstGeom>
          <a:noFill/>
        </p:spPr>
        <p:txBody>
          <a:bodyPr wrap="square" rtlCol="0">
            <a:spAutoFit/>
          </a:bodyPr>
          <a:lstStyle/>
          <a:p>
            <a:r>
              <a:rPr lang="ru-RU" sz="4000" i="1" dirty="0" smtClean="0">
                <a:ln>
                  <a:solidFill>
                    <a:srgbClr val="C00000"/>
                  </a:solidFill>
                </a:ln>
                <a:solidFill>
                  <a:srgbClr val="FF0000"/>
                </a:solidFill>
                <a:latin typeface="Impact" pitchFamily="34" charset="0"/>
                <a:cs typeface="Arial" pitchFamily="34" charset="0"/>
              </a:rPr>
              <a:t>Дети  на дороге</a:t>
            </a:r>
            <a:endParaRPr lang="ru-RU" sz="4000" i="1" dirty="0">
              <a:ln>
                <a:solidFill>
                  <a:srgbClr val="C00000"/>
                </a:solidFill>
              </a:ln>
              <a:solidFill>
                <a:srgbClr val="FF0000"/>
              </a:solidFill>
              <a:latin typeface="Impact" pitchFamily="34" charset="0"/>
              <a:cs typeface="Arial" pitchFamily="34" charset="0"/>
            </a:endParaRPr>
          </a:p>
        </p:txBody>
      </p:sp>
      <p:pic>
        <p:nvPicPr>
          <p:cNvPr id="20486" name="Picture 6"/>
          <p:cNvPicPr>
            <a:picLocks noChangeAspect="1" noChangeArrowheads="1"/>
          </p:cNvPicPr>
          <p:nvPr/>
        </p:nvPicPr>
        <p:blipFill>
          <a:blip r:embed="rId3" cstate="print"/>
          <a:srcRect/>
          <a:stretch>
            <a:fillRect/>
          </a:stretch>
        </p:blipFill>
        <p:spPr bwMode="auto">
          <a:xfrm>
            <a:off x="214282" y="2143116"/>
            <a:ext cx="3393305" cy="4524406"/>
          </a:xfrm>
          <a:prstGeom prst="rect">
            <a:avLst/>
          </a:prstGeom>
          <a:noFill/>
          <a:ln w="9525">
            <a:noFill/>
            <a:miter lim="800000"/>
            <a:headEnd/>
            <a:tailEnd/>
          </a:ln>
          <a:effectLst/>
        </p:spPr>
      </p:pic>
      <p:pic>
        <p:nvPicPr>
          <p:cNvPr id="20487" name="Picture 7"/>
          <p:cNvPicPr>
            <a:picLocks noChangeAspect="1" noChangeArrowheads="1"/>
          </p:cNvPicPr>
          <p:nvPr/>
        </p:nvPicPr>
        <p:blipFill>
          <a:blip r:embed="rId4" cstate="print"/>
          <a:srcRect/>
          <a:stretch>
            <a:fillRect/>
          </a:stretch>
        </p:blipFill>
        <p:spPr bwMode="auto">
          <a:xfrm>
            <a:off x="5357818" y="357166"/>
            <a:ext cx="3571900" cy="4500594"/>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0"/>
            <a:ext cx="9151236" cy="6858000"/>
          </a:xfrm>
          <a:prstGeom prst="rect">
            <a:avLst/>
          </a:prstGeom>
          <a:noFill/>
          <a:ln w="9525">
            <a:noFill/>
            <a:miter lim="800000"/>
            <a:headEnd/>
            <a:tailEnd/>
          </a:ln>
          <a:effectLst/>
        </p:spPr>
      </p:pic>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344</TotalTime>
  <Words>1156</Words>
  <Application>Microsoft Office PowerPoint</Application>
  <PresentationFormat>Экран (4:3)</PresentationFormat>
  <Paragraphs>63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DNA7 X86</cp:lastModifiedBy>
  <cp:revision>41</cp:revision>
  <dcterms:created xsi:type="dcterms:W3CDTF">2013-11-30T09:59:55Z</dcterms:created>
  <dcterms:modified xsi:type="dcterms:W3CDTF">2021-01-16T13:09:23Z</dcterms:modified>
</cp:coreProperties>
</file>